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8" r:id="rId14"/>
    <p:sldId id="284" r:id="rId15"/>
    <p:sldId id="281" r:id="rId16"/>
    <p:sldId id="268" r:id="rId17"/>
    <p:sldId id="269" r:id="rId18"/>
    <p:sldId id="270" r:id="rId19"/>
    <p:sldId id="271" r:id="rId20"/>
    <p:sldId id="272" r:id="rId21"/>
    <p:sldId id="273" r:id="rId22"/>
    <p:sldId id="274" r:id="rId23"/>
    <p:sldId id="275" r:id="rId24"/>
    <p:sldId id="276" r:id="rId25"/>
    <p:sldId id="279" r:id="rId26"/>
    <p:sldId id="280" r:id="rId27"/>
    <p:sldId id="286" r:id="rId28"/>
    <p:sldId id="287" r:id="rId29"/>
    <p:sldId id="290" r:id="rId30"/>
    <p:sldId id="291" r:id="rId31"/>
    <p:sldId id="292" r:id="rId32"/>
    <p:sldId id="293" r:id="rId33"/>
    <p:sldId id="288" r:id="rId34"/>
    <p:sldId id="289" r:id="rId35"/>
    <p:sldId id="282" r:id="rId36"/>
    <p:sldId id="277" r:id="rId37"/>
    <p:sldId id="285" r:id="rId38"/>
  </p:sldIdLst>
  <p:sldSz cx="12192000" cy="6858000"/>
  <p:notesSz cx="6858000" cy="9144000"/>
  <p:embeddedFontLst>
    <p:embeddedFont>
      <p:font typeface="Arial Black" panose="020B0A04020102020204" pitchFamily="34" charset="0"/>
      <p:regular r:id="rId40"/>
      <p:bold r:id="rId41"/>
    </p:embeddedFont>
    <p:embeddedFont>
      <p:font typeface="Calibri" panose="020F0502020204030204" pitchFamily="34" charset="0"/>
      <p:regular r:id="rId42"/>
      <p:bold r:id="rId43"/>
      <p:italic r:id="rId44"/>
      <p:boldItalic r:id="rId45"/>
    </p:embeddedFont>
    <p:embeddedFont>
      <p:font typeface="Gill Sans" panose="020B0604020202020204" charset="0"/>
      <p:regular r:id="rId46"/>
      <p:bold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000000"/>
          </p15:clr>
        </p15:guide>
        <p15:guide id="2" pos="3840" userDrawn="1">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hROqPCVCMmvBRKZqfeRukA0DLA8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63A61C-5BF4-4A6B-9320-34290186B493}" v="25" dt="2022-06-21T17:53:51.857"/>
  </p1510:revLst>
</p1510:revInfo>
</file>

<file path=ppt/tableStyles.xml><?xml version="1.0" encoding="utf-8"?>
<a:tblStyleLst xmlns:a="http://schemas.openxmlformats.org/drawingml/2006/main" def="{0F203EE4-1716-43C4-9E29-62355A19D82A}">
  <a:tblStyle styleId="{0F203EE4-1716-43C4-9E29-62355A19D82A}" styleName="Table_0">
    <a:wholeTbl>
      <a:tcTxStyle b="off" i="off">
        <a:font>
          <a:latin typeface="Gill Sans MT"/>
          <a:ea typeface="Gill Sans MT"/>
          <a:cs typeface="Gill Sans M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771" autoAdjust="0"/>
  </p:normalViewPr>
  <p:slideViewPr>
    <p:cSldViewPr snapToGrid="0">
      <p:cViewPr varScale="1">
        <p:scale>
          <a:sx n="59" d="100"/>
          <a:sy n="59" d="100"/>
        </p:scale>
        <p:origin x="22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mini M" userId="df1e6349329fe6cb" providerId="LiveId" clId="{2563A61C-5BF4-4A6B-9320-34290186B493}"/>
    <pc:docChg chg="undo redo custSel modSld sldOrd">
      <pc:chgData name="Yamini M" userId="df1e6349329fe6cb" providerId="LiveId" clId="{2563A61C-5BF4-4A6B-9320-34290186B493}" dt="2022-06-21T23:36:39.410" v="259" actId="20577"/>
      <pc:docMkLst>
        <pc:docMk/>
      </pc:docMkLst>
      <pc:sldChg chg="modSp mod">
        <pc:chgData name="Yamini M" userId="df1e6349329fe6cb" providerId="LiveId" clId="{2563A61C-5BF4-4A6B-9320-34290186B493}" dt="2022-06-21T23:36:39.410" v="259" actId="20577"/>
        <pc:sldMkLst>
          <pc:docMk/>
          <pc:sldMk cId="0" sldId="257"/>
        </pc:sldMkLst>
        <pc:spChg chg="mod">
          <ac:chgData name="Yamini M" userId="df1e6349329fe6cb" providerId="LiveId" clId="{2563A61C-5BF4-4A6B-9320-34290186B493}" dt="2022-06-21T23:36:39.410" v="259" actId="20577"/>
          <ac:spMkLst>
            <pc:docMk/>
            <pc:sldMk cId="0" sldId="257"/>
            <ac:spMk id="110" creationId="{00000000-0000-0000-0000-000000000000}"/>
          </ac:spMkLst>
        </pc:spChg>
      </pc:sldChg>
      <pc:sldChg chg="addSp delSp modSp mod">
        <pc:chgData name="Yamini M" userId="df1e6349329fe6cb" providerId="LiveId" clId="{2563A61C-5BF4-4A6B-9320-34290186B493}" dt="2022-06-21T17:28:27.559" v="24" actId="20577"/>
        <pc:sldMkLst>
          <pc:docMk/>
          <pc:sldMk cId="0" sldId="258"/>
        </pc:sldMkLst>
        <pc:spChg chg="add del">
          <ac:chgData name="Yamini M" userId="df1e6349329fe6cb" providerId="LiveId" clId="{2563A61C-5BF4-4A6B-9320-34290186B493}" dt="2022-06-21T17:27:31.733" v="6" actId="22"/>
          <ac:spMkLst>
            <pc:docMk/>
            <pc:sldMk cId="0" sldId="258"/>
            <ac:spMk id="4" creationId="{7E1919E5-66D2-AF5E-DE10-6DB04A0A5525}"/>
          </ac:spMkLst>
        </pc:spChg>
        <pc:spChg chg="mod">
          <ac:chgData name="Yamini M" userId="df1e6349329fe6cb" providerId="LiveId" clId="{2563A61C-5BF4-4A6B-9320-34290186B493}" dt="2022-06-21T17:28:27.559" v="24" actId="20577"/>
          <ac:spMkLst>
            <pc:docMk/>
            <pc:sldMk cId="0" sldId="258"/>
            <ac:spMk id="116" creationId="{00000000-0000-0000-0000-000000000000}"/>
          </ac:spMkLst>
        </pc:spChg>
      </pc:sldChg>
      <pc:sldChg chg="addSp delSp modSp mod">
        <pc:chgData name="Yamini M" userId="df1e6349329fe6cb" providerId="LiveId" clId="{2563A61C-5BF4-4A6B-9320-34290186B493}" dt="2022-06-21T17:52:31.165" v="173" actId="1076"/>
        <pc:sldMkLst>
          <pc:docMk/>
          <pc:sldMk cId="0" sldId="259"/>
        </pc:sldMkLst>
        <pc:spChg chg="mod">
          <ac:chgData name="Yamini M" userId="df1e6349329fe6cb" providerId="LiveId" clId="{2563A61C-5BF4-4A6B-9320-34290186B493}" dt="2022-06-21T17:52:24.061" v="172" actId="1076"/>
          <ac:spMkLst>
            <pc:docMk/>
            <pc:sldMk cId="0" sldId="259"/>
            <ac:spMk id="121" creationId="{00000000-0000-0000-0000-000000000000}"/>
          </ac:spMkLst>
        </pc:spChg>
        <pc:graphicFrameChg chg="add del mod modGraphic">
          <ac:chgData name="Yamini M" userId="df1e6349329fe6cb" providerId="LiveId" clId="{2563A61C-5BF4-4A6B-9320-34290186B493}" dt="2022-06-21T17:52:31.165" v="173" actId="1076"/>
          <ac:graphicFrameMkLst>
            <pc:docMk/>
            <pc:sldMk cId="0" sldId="259"/>
            <ac:graphicFrameMk id="122" creationId="{00000000-0000-0000-0000-000000000000}"/>
          </ac:graphicFrameMkLst>
        </pc:graphicFrameChg>
      </pc:sldChg>
      <pc:sldChg chg="modSp mod">
        <pc:chgData name="Yamini M" userId="df1e6349329fe6cb" providerId="LiveId" clId="{2563A61C-5BF4-4A6B-9320-34290186B493}" dt="2022-06-21T17:58:49.789" v="193" actId="20577"/>
        <pc:sldMkLst>
          <pc:docMk/>
          <pc:sldMk cId="0" sldId="260"/>
        </pc:sldMkLst>
        <pc:graphicFrameChg chg="mod modGraphic">
          <ac:chgData name="Yamini M" userId="df1e6349329fe6cb" providerId="LiveId" clId="{2563A61C-5BF4-4A6B-9320-34290186B493}" dt="2022-06-21T17:58:49.789" v="193" actId="20577"/>
          <ac:graphicFrameMkLst>
            <pc:docMk/>
            <pc:sldMk cId="0" sldId="260"/>
            <ac:graphicFrameMk id="127" creationId="{00000000-0000-0000-0000-000000000000}"/>
          </ac:graphicFrameMkLst>
        </pc:graphicFrameChg>
      </pc:sldChg>
      <pc:sldChg chg="modSp mod ord">
        <pc:chgData name="Yamini M" userId="df1e6349329fe6cb" providerId="LiveId" clId="{2563A61C-5BF4-4A6B-9320-34290186B493}" dt="2022-06-21T23:36:28.923" v="257"/>
        <pc:sldMkLst>
          <pc:docMk/>
          <pc:sldMk cId="0" sldId="262"/>
        </pc:sldMkLst>
        <pc:spChg chg="mod">
          <ac:chgData name="Yamini M" userId="df1e6349329fe6cb" providerId="LiveId" clId="{2563A61C-5BF4-4A6B-9320-34290186B493}" dt="2022-06-21T23:01:01.610" v="255" actId="20577"/>
          <ac:spMkLst>
            <pc:docMk/>
            <pc:sldMk cId="0" sldId="262"/>
            <ac:spMk id="138" creationId="{00000000-0000-0000-0000-000000000000}"/>
          </ac:spMkLst>
        </pc:spChg>
      </pc:sldChg>
      <pc:sldChg chg="modSp mod">
        <pc:chgData name="Yamini M" userId="df1e6349329fe6cb" providerId="LiveId" clId="{2563A61C-5BF4-4A6B-9320-34290186B493}" dt="2022-06-21T17:38:27.614" v="88" actId="20577"/>
        <pc:sldMkLst>
          <pc:docMk/>
          <pc:sldMk cId="0" sldId="264"/>
        </pc:sldMkLst>
        <pc:spChg chg="mod">
          <ac:chgData name="Yamini M" userId="df1e6349329fe6cb" providerId="LiveId" clId="{2563A61C-5BF4-4A6B-9320-34290186B493}" dt="2022-06-21T17:38:27.614" v="88" actId="20577"/>
          <ac:spMkLst>
            <pc:docMk/>
            <pc:sldMk cId="0" sldId="264"/>
            <ac:spMk id="14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
        <p:cNvGrpSpPr/>
        <p:nvPr/>
      </p:nvGrpSpPr>
      <p:grpSpPr>
        <a:xfrm>
          <a:off x="0" y="0"/>
          <a:ext cx="0" cy="0"/>
          <a:chOff x="0" y="0"/>
          <a:chExt cx="0" cy="0"/>
        </a:xfrm>
      </p:grpSpPr>
      <p:sp>
        <p:nvSpPr>
          <p:cNvPr id="19" name="Google Shape;19;p24"/>
          <p:cNvSpPr txBox="1">
            <a:spLocks noGrp="1"/>
          </p:cNvSpPr>
          <p:nvPr>
            <p:ph type="dt" idx="10"/>
          </p:nvPr>
        </p:nvSpPr>
        <p:spPr>
          <a:xfrm>
            <a:off x="755413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ftr" idx="11"/>
          </p:nvPr>
        </p:nvSpPr>
        <p:spPr>
          <a:xfrm>
            <a:off x="1451579" y="329309"/>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4"/>
          <p:cNvSpPr txBox="1">
            <a:spLocks noGrp="1"/>
          </p:cNvSpPr>
          <p:nvPr>
            <p:ph type="sldNum" idx="12"/>
          </p:nvPr>
        </p:nvSpPr>
        <p:spPr>
          <a:xfrm>
            <a:off x="480061"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86"/>
        <p:cNvGrpSpPr/>
        <p:nvPr/>
      </p:nvGrpSpPr>
      <p:grpSpPr>
        <a:xfrm>
          <a:off x="0" y="0"/>
          <a:ext cx="0" cy="0"/>
          <a:chOff x="0" y="0"/>
          <a:chExt cx="0" cy="0"/>
        </a:xfrm>
      </p:grpSpPr>
      <p:sp>
        <p:nvSpPr>
          <p:cNvPr id="87" name="Google Shape;87;p33"/>
          <p:cNvSpPr txBox="1">
            <a:spLocks noGrp="1"/>
          </p:cNvSpPr>
          <p:nvPr>
            <p:ph type="title"/>
          </p:nvPr>
        </p:nvSpPr>
        <p:spPr>
          <a:xfrm>
            <a:off x="1451580" y="804521"/>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3"/>
          <p:cNvSpPr txBox="1">
            <a:spLocks noGrp="1"/>
          </p:cNvSpPr>
          <p:nvPr>
            <p:ph type="body" idx="1"/>
          </p:nvPr>
        </p:nvSpPr>
        <p:spPr>
          <a:xfrm rot="5400000">
            <a:off x="4527911" y="-1060599"/>
            <a:ext cx="3450613" cy="960327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9" name="Google Shape;89;p33"/>
          <p:cNvSpPr txBox="1">
            <a:spLocks noGrp="1"/>
          </p:cNvSpPr>
          <p:nvPr>
            <p:ph type="dt" idx="10"/>
          </p:nvPr>
        </p:nvSpPr>
        <p:spPr>
          <a:xfrm>
            <a:off x="755413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3"/>
          <p:cNvSpPr txBox="1">
            <a:spLocks noGrp="1"/>
          </p:cNvSpPr>
          <p:nvPr>
            <p:ph type="ftr" idx="11"/>
          </p:nvPr>
        </p:nvSpPr>
        <p:spPr>
          <a:xfrm>
            <a:off x="1451579" y="329309"/>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3"/>
          <p:cNvSpPr txBox="1">
            <a:spLocks noGrp="1"/>
          </p:cNvSpPr>
          <p:nvPr>
            <p:ph type="sldNum" idx="12"/>
          </p:nvPr>
        </p:nvSpPr>
        <p:spPr>
          <a:xfrm>
            <a:off x="480061"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cxnSp>
        <p:nvCxnSpPr>
          <p:cNvPr id="92" name="Google Shape;92;p33"/>
          <p:cNvCxnSpPr/>
          <p:nvPr/>
        </p:nvCxnSpPr>
        <p:spPr>
          <a:xfrm>
            <a:off x="1453896" y="1847088"/>
            <a:ext cx="9607523"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rot="5400000">
            <a:off x="7917040" y="2321048"/>
            <a:ext cx="4659889" cy="161574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4"/>
          <p:cNvSpPr txBox="1">
            <a:spLocks noGrp="1"/>
          </p:cNvSpPr>
          <p:nvPr>
            <p:ph type="body" idx="1"/>
          </p:nvPr>
        </p:nvSpPr>
        <p:spPr>
          <a:xfrm rot="5400000">
            <a:off x="3029144" y="-785498"/>
            <a:ext cx="4659889" cy="782883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6" name="Google Shape;96;p34"/>
          <p:cNvSpPr txBox="1">
            <a:spLocks noGrp="1"/>
          </p:cNvSpPr>
          <p:nvPr>
            <p:ph type="dt" idx="10"/>
          </p:nvPr>
        </p:nvSpPr>
        <p:spPr>
          <a:xfrm>
            <a:off x="755413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4"/>
          <p:cNvSpPr txBox="1">
            <a:spLocks noGrp="1"/>
          </p:cNvSpPr>
          <p:nvPr>
            <p:ph type="ftr" idx="11"/>
          </p:nvPr>
        </p:nvSpPr>
        <p:spPr>
          <a:xfrm>
            <a:off x="1451579" y="329309"/>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4"/>
          <p:cNvSpPr txBox="1">
            <a:spLocks noGrp="1"/>
          </p:cNvSpPr>
          <p:nvPr>
            <p:ph type="sldNum" idx="12"/>
          </p:nvPr>
        </p:nvSpPr>
        <p:spPr>
          <a:xfrm>
            <a:off x="480061"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cxnSp>
        <p:nvCxnSpPr>
          <p:cNvPr id="99" name="Google Shape;99;p34"/>
          <p:cNvCxnSpPr/>
          <p:nvPr/>
        </p:nvCxnSpPr>
        <p:spPr>
          <a:xfrm>
            <a:off x="9439111" y="798975"/>
            <a:ext cx="0" cy="4659889"/>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sp>
        <p:nvSpPr>
          <p:cNvPr id="23" name="Google Shape;23;p25"/>
          <p:cNvSpPr txBox="1">
            <a:spLocks noGrp="1"/>
          </p:cNvSpPr>
          <p:nvPr>
            <p:ph type="ctrTitle"/>
          </p:nvPr>
        </p:nvSpPr>
        <p:spPr>
          <a:xfrm>
            <a:off x="2417781" y="802300"/>
            <a:ext cx="8637073" cy="2541431"/>
          </a:xfrm>
          <a:prstGeom prst="rect">
            <a:avLst/>
          </a:prstGeom>
          <a:noFill/>
          <a:ln>
            <a:noFill/>
          </a:ln>
        </p:spPr>
        <p:txBody>
          <a:bodyPr spcFirstLastPara="1" wrap="square" lIns="91425" tIns="45700" rIns="91425" bIns="0" anchor="b" anchorCtr="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5"/>
          <p:cNvSpPr txBox="1">
            <a:spLocks noGrp="1"/>
          </p:cNvSpPr>
          <p:nvPr>
            <p:ph type="subTitle" idx="1"/>
          </p:nvPr>
        </p:nvSpPr>
        <p:spPr>
          <a:xfrm>
            <a:off x="2417780" y="3531206"/>
            <a:ext cx="8637072" cy="977621"/>
          </a:xfrm>
          <a:prstGeom prst="rect">
            <a:avLst/>
          </a:prstGeom>
          <a:noFill/>
          <a:ln>
            <a:noFill/>
          </a:ln>
        </p:spPr>
        <p:txBody>
          <a:bodyPr spcFirstLastPara="1" wrap="square" lIns="91425" tIns="91425" rIns="91425" bIns="91425" anchor="t" anchorCtr="0">
            <a:normAutofit/>
          </a:bodyPr>
          <a:lstStyle>
            <a:lvl1pPr lvl="0" algn="l">
              <a:lnSpc>
                <a:spcPct val="120000"/>
              </a:lnSpc>
              <a:spcBef>
                <a:spcPts val="1000"/>
              </a:spcBef>
              <a:spcAft>
                <a:spcPts val="0"/>
              </a:spcAft>
              <a:buSzPts val="1800"/>
              <a:buNone/>
              <a:defRPr sz="1800" b="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5" name="Google Shape;25;p25"/>
          <p:cNvSpPr txBox="1">
            <a:spLocks noGrp="1"/>
          </p:cNvSpPr>
          <p:nvPr>
            <p:ph type="dt" idx="10"/>
          </p:nvPr>
        </p:nvSpPr>
        <p:spPr>
          <a:xfrm>
            <a:off x="755413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ftr" idx="11"/>
          </p:nvPr>
        </p:nvSpPr>
        <p:spPr>
          <a:xfrm>
            <a:off x="2416501" y="329309"/>
            <a:ext cx="4973915"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a:spLocks noGrp="1"/>
          </p:cNvSpPr>
          <p:nvPr>
            <p:ph type="sldNum" idx="12"/>
          </p:nvPr>
        </p:nvSpPr>
        <p:spPr>
          <a:xfrm>
            <a:off x="1437665"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cxnSp>
        <p:nvCxnSpPr>
          <p:cNvPr id="28" name="Google Shape;28;p25"/>
          <p:cNvCxnSpPr/>
          <p:nvPr/>
        </p:nvCxnSpPr>
        <p:spPr>
          <a:xfrm>
            <a:off x="2417780" y="3528542"/>
            <a:ext cx="863707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9"/>
        <p:cNvGrpSpPr/>
        <p:nvPr/>
      </p:nvGrpSpPr>
      <p:grpSpPr>
        <a:xfrm>
          <a:off x="0" y="0"/>
          <a:ext cx="0" cy="0"/>
          <a:chOff x="0" y="0"/>
          <a:chExt cx="0" cy="0"/>
        </a:xfrm>
      </p:grpSpPr>
      <p:sp>
        <p:nvSpPr>
          <p:cNvPr id="30" name="Google Shape;30;p26"/>
          <p:cNvSpPr txBox="1">
            <a:spLocks noGrp="1"/>
          </p:cNvSpPr>
          <p:nvPr>
            <p:ph type="title"/>
          </p:nvPr>
        </p:nvSpPr>
        <p:spPr>
          <a:xfrm>
            <a:off x="1451580" y="804521"/>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6"/>
          <p:cNvSpPr txBox="1">
            <a:spLocks noGrp="1"/>
          </p:cNvSpPr>
          <p:nvPr>
            <p:ph type="body" idx="1"/>
          </p:nvPr>
        </p:nvSpPr>
        <p:spPr>
          <a:xfrm>
            <a:off x="1451580" y="2015734"/>
            <a:ext cx="9603275" cy="34506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2" name="Google Shape;32;p26"/>
          <p:cNvSpPr txBox="1">
            <a:spLocks noGrp="1"/>
          </p:cNvSpPr>
          <p:nvPr>
            <p:ph type="dt" idx="10"/>
          </p:nvPr>
        </p:nvSpPr>
        <p:spPr>
          <a:xfrm>
            <a:off x="755413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6"/>
          <p:cNvSpPr txBox="1">
            <a:spLocks noGrp="1"/>
          </p:cNvSpPr>
          <p:nvPr>
            <p:ph type="ftr" idx="11"/>
          </p:nvPr>
        </p:nvSpPr>
        <p:spPr>
          <a:xfrm>
            <a:off x="1451579" y="329309"/>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6"/>
          <p:cNvSpPr txBox="1">
            <a:spLocks noGrp="1"/>
          </p:cNvSpPr>
          <p:nvPr>
            <p:ph type="sldNum" idx="12"/>
          </p:nvPr>
        </p:nvSpPr>
        <p:spPr>
          <a:xfrm>
            <a:off x="480061"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cxnSp>
        <p:nvCxnSpPr>
          <p:cNvPr id="35" name="Google Shape;35;p26"/>
          <p:cNvCxnSpPr/>
          <p:nvPr/>
        </p:nvCxnSpPr>
        <p:spPr>
          <a:xfrm>
            <a:off x="1453896" y="1847088"/>
            <a:ext cx="9607523"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6"/>
        <p:cNvGrpSpPr/>
        <p:nvPr/>
      </p:nvGrpSpPr>
      <p:grpSpPr>
        <a:xfrm>
          <a:off x="0" y="0"/>
          <a:ext cx="0" cy="0"/>
          <a:chOff x="0" y="0"/>
          <a:chExt cx="0" cy="0"/>
        </a:xfrm>
      </p:grpSpPr>
      <p:sp>
        <p:nvSpPr>
          <p:cNvPr id="37" name="Google Shape;37;p27"/>
          <p:cNvSpPr txBox="1">
            <a:spLocks noGrp="1"/>
          </p:cNvSpPr>
          <p:nvPr>
            <p:ph type="title"/>
          </p:nvPr>
        </p:nvSpPr>
        <p:spPr>
          <a:xfrm>
            <a:off x="1454239" y="1756130"/>
            <a:ext cx="8643155" cy="1887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7"/>
          <p:cNvSpPr txBox="1">
            <a:spLocks noGrp="1"/>
          </p:cNvSpPr>
          <p:nvPr>
            <p:ph type="body" idx="1"/>
          </p:nvPr>
        </p:nvSpPr>
        <p:spPr>
          <a:xfrm>
            <a:off x="1454239" y="3806197"/>
            <a:ext cx="8630447" cy="1012929"/>
          </a:xfrm>
          <a:prstGeom prst="rect">
            <a:avLst/>
          </a:prstGeom>
          <a:noFill/>
          <a:ln>
            <a:noFill/>
          </a:ln>
        </p:spPr>
        <p:txBody>
          <a:bodyPr spcFirstLastPara="1" wrap="square" lIns="91425" tIns="91425" rIns="91425" bIns="45700" anchor="t" anchorCtr="0">
            <a:norm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9" name="Google Shape;39;p27"/>
          <p:cNvSpPr txBox="1">
            <a:spLocks noGrp="1"/>
          </p:cNvSpPr>
          <p:nvPr>
            <p:ph type="dt" idx="10"/>
          </p:nvPr>
        </p:nvSpPr>
        <p:spPr>
          <a:xfrm>
            <a:off x="755413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7"/>
          <p:cNvSpPr txBox="1">
            <a:spLocks noGrp="1"/>
          </p:cNvSpPr>
          <p:nvPr>
            <p:ph type="ftr" idx="11"/>
          </p:nvPr>
        </p:nvSpPr>
        <p:spPr>
          <a:xfrm>
            <a:off x="1451579" y="329309"/>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sldNum" idx="12"/>
          </p:nvPr>
        </p:nvSpPr>
        <p:spPr>
          <a:xfrm>
            <a:off x="480061"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cxnSp>
        <p:nvCxnSpPr>
          <p:cNvPr id="42" name="Google Shape;42;p27"/>
          <p:cNvCxnSpPr/>
          <p:nvPr/>
        </p:nvCxnSpPr>
        <p:spPr>
          <a:xfrm>
            <a:off x="1454239" y="3804985"/>
            <a:ext cx="8630447"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43"/>
        <p:cNvGrpSpPr/>
        <p:nvPr/>
      </p:nvGrpSpPr>
      <p:grpSpPr>
        <a:xfrm>
          <a:off x="0" y="0"/>
          <a:ext cx="0" cy="0"/>
          <a:chOff x="0" y="0"/>
          <a:chExt cx="0" cy="0"/>
        </a:xfrm>
      </p:grpSpPr>
      <p:sp>
        <p:nvSpPr>
          <p:cNvPr id="44" name="Google Shape;44;p28"/>
          <p:cNvSpPr txBox="1">
            <a:spLocks noGrp="1"/>
          </p:cNvSpPr>
          <p:nvPr>
            <p:ph type="title"/>
          </p:nvPr>
        </p:nvSpPr>
        <p:spPr>
          <a:xfrm>
            <a:off x="1449217" y="804891"/>
            <a:ext cx="9605635" cy="105930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8"/>
          <p:cNvSpPr txBox="1">
            <a:spLocks noGrp="1"/>
          </p:cNvSpPr>
          <p:nvPr>
            <p:ph type="body" idx="1"/>
          </p:nvPr>
        </p:nvSpPr>
        <p:spPr>
          <a:xfrm>
            <a:off x="1447331" y="2010879"/>
            <a:ext cx="4645152" cy="3448595"/>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6" name="Google Shape;46;p28"/>
          <p:cNvSpPr txBox="1">
            <a:spLocks noGrp="1"/>
          </p:cNvSpPr>
          <p:nvPr>
            <p:ph type="body" idx="2"/>
          </p:nvPr>
        </p:nvSpPr>
        <p:spPr>
          <a:xfrm>
            <a:off x="6413771" y="2017343"/>
            <a:ext cx="4645152" cy="344152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7" name="Google Shape;47;p28"/>
          <p:cNvSpPr txBox="1">
            <a:spLocks noGrp="1"/>
          </p:cNvSpPr>
          <p:nvPr>
            <p:ph type="dt" idx="10"/>
          </p:nvPr>
        </p:nvSpPr>
        <p:spPr>
          <a:xfrm>
            <a:off x="755413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ftr" idx="11"/>
          </p:nvPr>
        </p:nvSpPr>
        <p:spPr>
          <a:xfrm>
            <a:off x="1451579" y="329309"/>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8"/>
          <p:cNvSpPr txBox="1">
            <a:spLocks noGrp="1"/>
          </p:cNvSpPr>
          <p:nvPr>
            <p:ph type="sldNum" idx="12"/>
          </p:nvPr>
        </p:nvSpPr>
        <p:spPr>
          <a:xfrm>
            <a:off x="480061"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cxnSp>
        <p:nvCxnSpPr>
          <p:cNvPr id="50" name="Google Shape;50;p28"/>
          <p:cNvCxnSpPr/>
          <p:nvPr/>
        </p:nvCxnSpPr>
        <p:spPr>
          <a:xfrm>
            <a:off x="1453896" y="1847088"/>
            <a:ext cx="9607523"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51"/>
        <p:cNvGrpSpPr/>
        <p:nvPr/>
      </p:nvGrpSpPr>
      <p:grpSpPr>
        <a:xfrm>
          <a:off x="0" y="0"/>
          <a:ext cx="0" cy="0"/>
          <a:chOff x="0" y="0"/>
          <a:chExt cx="0" cy="0"/>
        </a:xfrm>
      </p:grpSpPr>
      <p:sp>
        <p:nvSpPr>
          <p:cNvPr id="52" name="Google Shape;52;p29"/>
          <p:cNvSpPr txBox="1">
            <a:spLocks noGrp="1"/>
          </p:cNvSpPr>
          <p:nvPr>
            <p:ph type="title"/>
          </p:nvPr>
        </p:nvSpPr>
        <p:spPr>
          <a:xfrm>
            <a:off x="1447192" y="804165"/>
            <a:ext cx="9607661" cy="10563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9"/>
          <p:cNvSpPr txBox="1">
            <a:spLocks noGrp="1"/>
          </p:cNvSpPr>
          <p:nvPr>
            <p:ph type="body" idx="1"/>
          </p:nvPr>
        </p:nvSpPr>
        <p:spPr>
          <a:xfrm>
            <a:off x="1447191" y="2019551"/>
            <a:ext cx="4645152" cy="80194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4" name="Google Shape;54;p29"/>
          <p:cNvSpPr txBox="1">
            <a:spLocks noGrp="1"/>
          </p:cNvSpPr>
          <p:nvPr>
            <p:ph type="body" idx="2"/>
          </p:nvPr>
        </p:nvSpPr>
        <p:spPr>
          <a:xfrm>
            <a:off x="1447191" y="2824271"/>
            <a:ext cx="4645152" cy="2644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5" name="Google Shape;55;p29"/>
          <p:cNvSpPr txBox="1">
            <a:spLocks noGrp="1"/>
          </p:cNvSpPr>
          <p:nvPr>
            <p:ph type="body" idx="3"/>
          </p:nvPr>
        </p:nvSpPr>
        <p:spPr>
          <a:xfrm>
            <a:off x="6412363" y="2023005"/>
            <a:ext cx="4645152" cy="80223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SzPts val="2200"/>
              <a:buNone/>
              <a:defRPr sz="22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6" name="Google Shape;56;p29"/>
          <p:cNvSpPr txBox="1">
            <a:spLocks noGrp="1"/>
          </p:cNvSpPr>
          <p:nvPr>
            <p:ph type="body" idx="4"/>
          </p:nvPr>
        </p:nvSpPr>
        <p:spPr>
          <a:xfrm>
            <a:off x="6412363" y="2821491"/>
            <a:ext cx="4645152" cy="263737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7" name="Google Shape;57;p29"/>
          <p:cNvSpPr txBox="1">
            <a:spLocks noGrp="1"/>
          </p:cNvSpPr>
          <p:nvPr>
            <p:ph type="dt" idx="10"/>
          </p:nvPr>
        </p:nvSpPr>
        <p:spPr>
          <a:xfrm>
            <a:off x="755413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9"/>
          <p:cNvSpPr txBox="1">
            <a:spLocks noGrp="1"/>
          </p:cNvSpPr>
          <p:nvPr>
            <p:ph type="ftr" idx="11"/>
          </p:nvPr>
        </p:nvSpPr>
        <p:spPr>
          <a:xfrm>
            <a:off x="1451579" y="329309"/>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sldNum" idx="12"/>
          </p:nvPr>
        </p:nvSpPr>
        <p:spPr>
          <a:xfrm>
            <a:off x="480061"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cxnSp>
        <p:nvCxnSpPr>
          <p:cNvPr id="60" name="Google Shape;60;p29"/>
          <p:cNvCxnSpPr/>
          <p:nvPr/>
        </p:nvCxnSpPr>
        <p:spPr>
          <a:xfrm>
            <a:off x="1453896" y="1847088"/>
            <a:ext cx="9607523"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1451580" y="804521"/>
            <a:ext cx="9603275" cy="1049235"/>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txBox="1">
            <a:spLocks noGrp="1"/>
          </p:cNvSpPr>
          <p:nvPr>
            <p:ph type="dt" idx="10"/>
          </p:nvPr>
        </p:nvSpPr>
        <p:spPr>
          <a:xfrm>
            <a:off x="755413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ftr" idx="11"/>
          </p:nvPr>
        </p:nvSpPr>
        <p:spPr>
          <a:xfrm>
            <a:off x="1451579" y="329309"/>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0"/>
          <p:cNvSpPr txBox="1">
            <a:spLocks noGrp="1"/>
          </p:cNvSpPr>
          <p:nvPr>
            <p:ph type="sldNum" idx="12"/>
          </p:nvPr>
        </p:nvSpPr>
        <p:spPr>
          <a:xfrm>
            <a:off x="480061"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cxnSp>
        <p:nvCxnSpPr>
          <p:cNvPr id="66" name="Google Shape;66;p30"/>
          <p:cNvCxnSpPr/>
          <p:nvPr/>
        </p:nvCxnSpPr>
        <p:spPr>
          <a:xfrm>
            <a:off x="1453896" y="1847088"/>
            <a:ext cx="9607523"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7"/>
        <p:cNvGrpSpPr/>
        <p:nvPr/>
      </p:nvGrpSpPr>
      <p:grpSpPr>
        <a:xfrm>
          <a:off x="0" y="0"/>
          <a:ext cx="0" cy="0"/>
          <a:chOff x="0" y="0"/>
          <a:chExt cx="0" cy="0"/>
        </a:xfrm>
      </p:grpSpPr>
      <p:sp>
        <p:nvSpPr>
          <p:cNvPr id="68" name="Google Shape;68;p31"/>
          <p:cNvSpPr txBox="1">
            <a:spLocks noGrp="1"/>
          </p:cNvSpPr>
          <p:nvPr>
            <p:ph type="title"/>
          </p:nvPr>
        </p:nvSpPr>
        <p:spPr>
          <a:xfrm>
            <a:off x="1444672" y="798973"/>
            <a:ext cx="3273099" cy="22471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31"/>
          <p:cNvSpPr txBox="1">
            <a:spLocks noGrp="1"/>
          </p:cNvSpPr>
          <p:nvPr>
            <p:ph type="body" idx="1"/>
          </p:nvPr>
        </p:nvSpPr>
        <p:spPr>
          <a:xfrm>
            <a:off x="5043714" y="798974"/>
            <a:ext cx="6012471" cy="4658826"/>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31"/>
          <p:cNvSpPr txBox="1">
            <a:spLocks noGrp="1"/>
          </p:cNvSpPr>
          <p:nvPr>
            <p:ph type="body" idx="2"/>
          </p:nvPr>
        </p:nvSpPr>
        <p:spPr>
          <a:xfrm>
            <a:off x="1444672" y="3205493"/>
            <a:ext cx="3275013" cy="2248181"/>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31"/>
          <p:cNvSpPr txBox="1">
            <a:spLocks noGrp="1"/>
          </p:cNvSpPr>
          <p:nvPr>
            <p:ph type="dt" idx="10"/>
          </p:nvPr>
        </p:nvSpPr>
        <p:spPr>
          <a:xfrm>
            <a:off x="7554139" y="330370"/>
            <a:ext cx="3500715"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1"/>
          <p:cNvSpPr txBox="1">
            <a:spLocks noGrp="1"/>
          </p:cNvSpPr>
          <p:nvPr>
            <p:ph type="ftr" idx="11"/>
          </p:nvPr>
        </p:nvSpPr>
        <p:spPr>
          <a:xfrm>
            <a:off x="1451579" y="329309"/>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1"/>
          <p:cNvSpPr txBox="1">
            <a:spLocks noGrp="1"/>
          </p:cNvSpPr>
          <p:nvPr>
            <p:ph type="sldNum" idx="12"/>
          </p:nvPr>
        </p:nvSpPr>
        <p:spPr>
          <a:xfrm>
            <a:off x="480061"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cxnSp>
        <p:nvCxnSpPr>
          <p:cNvPr id="74" name="Google Shape;74;p31"/>
          <p:cNvCxnSpPr/>
          <p:nvPr/>
        </p:nvCxnSpPr>
        <p:spPr>
          <a:xfrm>
            <a:off x="1448280" y="3205491"/>
            <a:ext cx="326949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5"/>
        <p:cNvGrpSpPr/>
        <p:nvPr/>
      </p:nvGrpSpPr>
      <p:grpSpPr>
        <a:xfrm>
          <a:off x="0" y="0"/>
          <a:ext cx="0" cy="0"/>
          <a:chOff x="0" y="0"/>
          <a:chExt cx="0" cy="0"/>
        </a:xfrm>
      </p:grpSpPr>
      <p:grpSp>
        <p:nvGrpSpPr>
          <p:cNvPr id="76" name="Google Shape;76;p32"/>
          <p:cNvGrpSpPr/>
          <p:nvPr/>
        </p:nvGrpSpPr>
        <p:grpSpPr>
          <a:xfrm>
            <a:off x="7477388" y="482172"/>
            <a:ext cx="4074533" cy="5149101"/>
            <a:chOff x="7477387" y="482170"/>
            <a:chExt cx="4074533" cy="5149101"/>
          </a:xfrm>
        </p:grpSpPr>
        <p:sp>
          <p:nvSpPr>
            <p:cNvPr id="77" name="Google Shape;77;p32"/>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 name="Google Shape;78;p32"/>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79" name="Google Shape;79;p32"/>
          <p:cNvSpPr txBox="1">
            <a:spLocks noGrp="1"/>
          </p:cNvSpPr>
          <p:nvPr>
            <p:ph type="title"/>
          </p:nvPr>
        </p:nvSpPr>
        <p:spPr>
          <a:xfrm>
            <a:off x="1451207" y="1129513"/>
            <a:ext cx="5532328" cy="18305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a:spLocks noGrp="1"/>
          </p:cNvSpPr>
          <p:nvPr>
            <p:ph type="pic" idx="2"/>
          </p:nvPr>
        </p:nvSpPr>
        <p:spPr>
          <a:xfrm>
            <a:off x="8124389" y="1122544"/>
            <a:ext cx="2791171" cy="3866327"/>
          </a:xfrm>
          <a:prstGeom prst="rect">
            <a:avLst/>
          </a:prstGeom>
          <a:solidFill>
            <a:srgbClr val="D8D8D8"/>
          </a:solidFill>
          <a:ln>
            <a:noFill/>
          </a:ln>
        </p:spPr>
      </p:sp>
      <p:sp>
        <p:nvSpPr>
          <p:cNvPr id="81" name="Google Shape;81;p32"/>
          <p:cNvSpPr txBox="1">
            <a:spLocks noGrp="1"/>
          </p:cNvSpPr>
          <p:nvPr>
            <p:ph type="body" idx="1"/>
          </p:nvPr>
        </p:nvSpPr>
        <p:spPr>
          <a:xfrm>
            <a:off x="1450330" y="3145992"/>
            <a:ext cx="5524404" cy="20037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2" name="Google Shape;82;p32"/>
          <p:cNvSpPr txBox="1">
            <a:spLocks noGrp="1"/>
          </p:cNvSpPr>
          <p:nvPr>
            <p:ph type="dt" idx="10"/>
          </p:nvPr>
        </p:nvSpPr>
        <p:spPr>
          <a:xfrm>
            <a:off x="1447383" y="5469858"/>
            <a:ext cx="5527351"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ftr" idx="11"/>
          </p:nvPr>
        </p:nvSpPr>
        <p:spPr>
          <a:xfrm>
            <a:off x="1447383" y="318642"/>
            <a:ext cx="5541004"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480061" y="798973"/>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cxnSp>
        <p:nvCxnSpPr>
          <p:cNvPr id="85" name="Google Shape;85;p32"/>
          <p:cNvCxnSpPr/>
          <p:nvPr/>
        </p:nvCxnSpPr>
        <p:spPr>
          <a:xfrm>
            <a:off x="1447383" y="3143605"/>
            <a:ext cx="5527351"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5000" r="-15000"/>
          </a:stretch>
        </a:blipFill>
        <a:effectLst/>
      </p:bgPr>
    </p:bg>
    <p:spTree>
      <p:nvGrpSpPr>
        <p:cNvPr id="1" name="Shape 9"/>
        <p:cNvGrpSpPr/>
        <p:nvPr/>
      </p:nvGrpSpPr>
      <p:grpSpPr>
        <a:xfrm>
          <a:off x="0" y="0"/>
          <a:ext cx="0" cy="0"/>
          <a:chOff x="0" y="0"/>
          <a:chExt cx="0" cy="0"/>
        </a:xfrm>
      </p:grpSpPr>
      <p:sp>
        <p:nvSpPr>
          <p:cNvPr id="10" name="Google Shape;10;p23"/>
          <p:cNvSpPr/>
          <p:nvPr/>
        </p:nvSpPr>
        <p:spPr>
          <a:xfrm>
            <a:off x="0" y="2019478"/>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 name="Google Shape;11;p23"/>
          <p:cNvPicPr preferRelativeResize="0"/>
          <p:nvPr/>
        </p:nvPicPr>
        <p:blipFill rotWithShape="1">
          <a:blip r:embed="rId14">
            <a:alphaModFix/>
          </a:blip>
          <a:srcRect t="1538" b="-1538"/>
          <a:stretch/>
        </p:blipFill>
        <p:spPr>
          <a:xfrm>
            <a:off x="0" y="6126480"/>
            <a:ext cx="12192000" cy="742950"/>
          </a:xfrm>
          <a:prstGeom prst="rect">
            <a:avLst/>
          </a:prstGeom>
          <a:noFill/>
          <a:ln>
            <a:noFill/>
          </a:ln>
        </p:spPr>
      </p:pic>
      <p:sp>
        <p:nvSpPr>
          <p:cNvPr id="12" name="Google Shape;12;p23"/>
          <p:cNvSpPr txBox="1">
            <a:spLocks noGrp="1"/>
          </p:cNvSpPr>
          <p:nvPr>
            <p:ph type="title"/>
          </p:nvPr>
        </p:nvSpPr>
        <p:spPr>
          <a:xfrm>
            <a:off x="1451580" y="804521"/>
            <a:ext cx="9603275" cy="104923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200"/>
              <a:buFont typeface="Gill Sans"/>
              <a:buNone/>
              <a:defRPr sz="3200" b="0"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3"/>
          <p:cNvSpPr txBox="1">
            <a:spLocks noGrp="1"/>
          </p:cNvSpPr>
          <p:nvPr>
            <p:ph type="body" idx="1"/>
          </p:nvPr>
        </p:nvSpPr>
        <p:spPr>
          <a:xfrm>
            <a:off x="1451580" y="2015734"/>
            <a:ext cx="9603275" cy="3450613"/>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Gill Sans"/>
                <a:ea typeface="Gill Sans"/>
                <a:cs typeface="Gill Sans"/>
                <a:sym typeface="Gill Sans"/>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14" name="Google Shape;14;p23"/>
          <p:cNvSpPr txBox="1">
            <a:spLocks noGrp="1"/>
          </p:cNvSpPr>
          <p:nvPr>
            <p:ph type="dt" idx="10"/>
          </p:nvPr>
        </p:nvSpPr>
        <p:spPr>
          <a:xfrm>
            <a:off x="7554139" y="330370"/>
            <a:ext cx="3500715"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5" name="Google Shape;15;p23"/>
          <p:cNvSpPr txBox="1">
            <a:spLocks noGrp="1"/>
          </p:cNvSpPr>
          <p:nvPr>
            <p:ph type="ftr" idx="11"/>
          </p:nvPr>
        </p:nvSpPr>
        <p:spPr>
          <a:xfrm>
            <a:off x="1451579" y="329309"/>
            <a:ext cx="5938836"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6" name="Google Shape;16;p23"/>
          <p:cNvSpPr txBox="1">
            <a:spLocks noGrp="1"/>
          </p:cNvSpPr>
          <p:nvPr>
            <p:ph type="sldNum" idx="12"/>
          </p:nvPr>
        </p:nvSpPr>
        <p:spPr>
          <a:xfrm>
            <a:off x="480061"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Gill Sans"/>
                <a:ea typeface="Gill Sans"/>
                <a:cs typeface="Gill Sans"/>
                <a:sym typeface="Gill Sans"/>
              </a:defRPr>
            </a:lvl1pPr>
            <a:lvl2pPr marL="0" marR="0" lvl="1" indent="0" algn="r" rtl="0">
              <a:spcBef>
                <a:spcPts val="0"/>
              </a:spcBef>
              <a:buNone/>
              <a:defRPr sz="2800" b="0" i="0" u="none" strike="noStrike" cap="none">
                <a:solidFill>
                  <a:schemeClr val="accent1"/>
                </a:solidFill>
                <a:latin typeface="Gill Sans"/>
                <a:ea typeface="Gill Sans"/>
                <a:cs typeface="Gill Sans"/>
                <a:sym typeface="Gill Sans"/>
              </a:defRPr>
            </a:lvl2pPr>
            <a:lvl3pPr marL="0" marR="0" lvl="2" indent="0" algn="r" rtl="0">
              <a:spcBef>
                <a:spcPts val="0"/>
              </a:spcBef>
              <a:buNone/>
              <a:defRPr sz="2800" b="0" i="0" u="none" strike="noStrike" cap="none">
                <a:solidFill>
                  <a:schemeClr val="accent1"/>
                </a:solidFill>
                <a:latin typeface="Gill Sans"/>
                <a:ea typeface="Gill Sans"/>
                <a:cs typeface="Gill Sans"/>
                <a:sym typeface="Gill Sans"/>
              </a:defRPr>
            </a:lvl3pPr>
            <a:lvl4pPr marL="0" marR="0" lvl="3" indent="0" algn="r" rtl="0">
              <a:spcBef>
                <a:spcPts val="0"/>
              </a:spcBef>
              <a:buNone/>
              <a:defRPr sz="2800" b="0" i="0" u="none" strike="noStrike" cap="none">
                <a:solidFill>
                  <a:schemeClr val="accent1"/>
                </a:solidFill>
                <a:latin typeface="Gill Sans"/>
                <a:ea typeface="Gill Sans"/>
                <a:cs typeface="Gill Sans"/>
                <a:sym typeface="Gill Sans"/>
              </a:defRPr>
            </a:lvl4pPr>
            <a:lvl5pPr marL="0" marR="0" lvl="4" indent="0" algn="r" rtl="0">
              <a:spcBef>
                <a:spcPts val="0"/>
              </a:spcBef>
              <a:buNone/>
              <a:defRPr sz="2800" b="0" i="0" u="none" strike="noStrike" cap="none">
                <a:solidFill>
                  <a:schemeClr val="accent1"/>
                </a:solidFill>
                <a:latin typeface="Gill Sans"/>
                <a:ea typeface="Gill Sans"/>
                <a:cs typeface="Gill Sans"/>
                <a:sym typeface="Gill Sans"/>
              </a:defRPr>
            </a:lvl5pPr>
            <a:lvl6pPr marL="0" marR="0" lvl="5" indent="0" algn="r" rtl="0">
              <a:spcBef>
                <a:spcPts val="0"/>
              </a:spcBef>
              <a:buNone/>
              <a:defRPr sz="2800" b="0" i="0" u="none" strike="noStrike" cap="none">
                <a:solidFill>
                  <a:schemeClr val="accent1"/>
                </a:solidFill>
                <a:latin typeface="Gill Sans"/>
                <a:ea typeface="Gill Sans"/>
                <a:cs typeface="Gill Sans"/>
                <a:sym typeface="Gill Sans"/>
              </a:defRPr>
            </a:lvl6pPr>
            <a:lvl7pPr marL="0" marR="0" lvl="6" indent="0" algn="r" rtl="0">
              <a:spcBef>
                <a:spcPts val="0"/>
              </a:spcBef>
              <a:buNone/>
              <a:defRPr sz="2800" b="0" i="0" u="none" strike="noStrike" cap="none">
                <a:solidFill>
                  <a:schemeClr val="accent1"/>
                </a:solidFill>
                <a:latin typeface="Gill Sans"/>
                <a:ea typeface="Gill Sans"/>
                <a:cs typeface="Gill Sans"/>
                <a:sym typeface="Gill Sans"/>
              </a:defRPr>
            </a:lvl7pPr>
            <a:lvl8pPr marL="0" marR="0" lvl="7" indent="0" algn="r" rtl="0">
              <a:spcBef>
                <a:spcPts val="0"/>
              </a:spcBef>
              <a:buNone/>
              <a:defRPr sz="2800" b="0" i="0" u="none" strike="noStrike" cap="none">
                <a:solidFill>
                  <a:schemeClr val="accent1"/>
                </a:solidFill>
                <a:latin typeface="Gill Sans"/>
                <a:ea typeface="Gill Sans"/>
                <a:cs typeface="Gill Sans"/>
                <a:sym typeface="Gill Sans"/>
              </a:defRPr>
            </a:lvl8pPr>
            <a:lvl9pPr marL="0" marR="0" lvl="8" indent="0" algn="r" rtl="0">
              <a:spcBef>
                <a:spcPts val="0"/>
              </a:spcBef>
              <a:buNone/>
              <a:defRPr sz="2800" b="0" i="0" u="none" strike="noStrike" cap="none">
                <a:solidFill>
                  <a:schemeClr val="accent1"/>
                </a:solidFill>
                <a:latin typeface="Gill Sans"/>
                <a:ea typeface="Gill Sans"/>
                <a:cs typeface="Gill Sans"/>
                <a:sym typeface="Gill Sans"/>
              </a:defRPr>
            </a:lvl9pPr>
          </a:lstStyle>
          <a:p>
            <a:fld id="{00000000-1234-1234-1234-123412341234}" type="slidenum">
              <a:rPr lang="en-US" smtClean="0"/>
              <a:pPr/>
              <a:t>‹#›</a:t>
            </a:fld>
            <a:endParaRPr lang="en-US"/>
          </a:p>
        </p:txBody>
      </p:sp>
      <p:cxnSp>
        <p:nvCxnSpPr>
          <p:cNvPr id="17" name="Google Shape;17;p23"/>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sp useBgFill="1">
        <p:nvSpPr>
          <p:cNvPr id="104" name="Google Shape;104;p1"/>
          <p:cNvSpPr txBox="1"/>
          <p:nvPr/>
        </p:nvSpPr>
        <p:spPr>
          <a:xfrm>
            <a:off x="772886" y="2205335"/>
            <a:ext cx="10646228" cy="1938952"/>
          </a:xfrm>
          <a:prstGeom prst="rect">
            <a:avLst/>
          </a:prstGeom>
          <a:ln>
            <a:noFill/>
          </a:ln>
        </p:spPr>
        <p:txBody>
          <a:bodyPr spcFirstLastPara="1" wrap="square" lIns="91425" tIns="45700" rIns="91425" bIns="45700" anchor="t" anchorCtr="0">
            <a:spAutoFit/>
          </a:bodyPr>
          <a:lstStyle/>
          <a:p>
            <a:pPr algn="ctr"/>
            <a:r>
              <a:rPr lang="en-US" sz="4000" b="1" dirty="0">
                <a:solidFill>
                  <a:schemeClr val="accent2">
                    <a:lumMod val="50000"/>
                  </a:schemeClr>
                </a:solidFill>
                <a:highlight>
                  <a:srgbClr val="C0C0C0"/>
                </a:highlight>
                <a:latin typeface="Times New Roman" panose="02020603050405020304" pitchFamily="18" charset="0"/>
                <a:ea typeface="Calibri"/>
                <a:cs typeface="Times New Roman" panose="02020603050405020304" pitchFamily="18" charset="0"/>
                <a:sym typeface="Calibri"/>
              </a:rPr>
              <a:t>SPEECH EMOTION RECOGNITION USING SUPPORT VECTOR MACHINE LEARNING ALGORITHM</a:t>
            </a:r>
            <a:endParaRPr sz="4000" dirty="0">
              <a:solidFill>
                <a:schemeClr val="accent2">
                  <a:lumMod val="50000"/>
                </a:schemeClr>
              </a:solidFill>
              <a:highlight>
                <a:srgbClr val="C0C0C0"/>
              </a:highlight>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53"/>
        <p:cNvGrpSpPr/>
        <p:nvPr/>
      </p:nvGrpSpPr>
      <p:grpSpPr>
        <a:xfrm>
          <a:off x="0" y="0"/>
          <a:ext cx="0" cy="0"/>
          <a:chOff x="0" y="0"/>
          <a:chExt cx="0" cy="0"/>
        </a:xfrm>
      </p:grpSpPr>
      <p:sp>
        <p:nvSpPr>
          <p:cNvPr id="154" name="Google Shape;154;p10"/>
          <p:cNvSpPr txBox="1"/>
          <p:nvPr/>
        </p:nvSpPr>
        <p:spPr>
          <a:xfrm>
            <a:off x="902826" y="1829115"/>
            <a:ext cx="10386348" cy="5466071"/>
          </a:xfrm>
          <a:prstGeom prst="rect">
            <a:avLst/>
          </a:prstGeom>
          <a:noFill/>
          <a:ln>
            <a:noFill/>
          </a:ln>
        </p:spPr>
        <p:txBody>
          <a:bodyPr spcFirstLastPara="1" wrap="square" lIns="91425" tIns="45700" rIns="91425" bIns="45700" anchor="t" anchorCtr="0">
            <a:spAutoFit/>
          </a:bodyPr>
          <a:lstStyle/>
          <a:p>
            <a:pPr marL="228600" indent="-228600" algn="just">
              <a:lnSpc>
                <a:spcPct val="90000"/>
              </a:lnSpc>
              <a:buClr>
                <a:schemeClr val="dk1"/>
              </a:buClr>
              <a:buSzPts val="2800"/>
              <a:buFont typeface="Calibri"/>
              <a:buChar char="•"/>
            </a:pPr>
            <a:r>
              <a:rPr lang="en-US" sz="2000" b="1" u="sng" dirty="0">
                <a:solidFill>
                  <a:schemeClr val="lt1"/>
                </a:solidFill>
                <a:latin typeface="Calibri"/>
                <a:ea typeface="Calibri"/>
                <a:cs typeface="Calibri"/>
                <a:sym typeface="Calibri"/>
              </a:rPr>
              <a:t>PROPOSED SYSTEM:</a:t>
            </a:r>
            <a:endParaRPr dirty="0"/>
          </a:p>
          <a:p>
            <a:pPr marL="285750" indent="-120650" algn="just">
              <a:lnSpc>
                <a:spcPct val="90000"/>
              </a:lnSpc>
              <a:buClr>
                <a:schemeClr val="dk1"/>
              </a:buClr>
              <a:buSzPts val="2600"/>
            </a:pPr>
            <a:endParaRPr sz="2000" u="sng" dirty="0">
              <a:solidFill>
                <a:schemeClr val="lt1"/>
              </a:solidFill>
              <a:latin typeface="Calibri"/>
              <a:ea typeface="Calibri"/>
              <a:cs typeface="Calibri"/>
              <a:sym typeface="Calibri"/>
            </a:endParaRPr>
          </a:p>
          <a:p>
            <a:pPr marL="285750" indent="-285750" algn="just">
              <a:lnSpc>
                <a:spcPct val="90000"/>
              </a:lnSpc>
              <a:buClr>
                <a:schemeClr val="lt1"/>
              </a:buClr>
              <a:buSzPts val="2800"/>
              <a:buFont typeface="Noto Sans Symbols"/>
              <a:buChar char="❖"/>
            </a:pPr>
            <a:r>
              <a:rPr lang="en-US" sz="1800" dirty="0">
                <a:solidFill>
                  <a:schemeClr val="lt1"/>
                </a:solidFill>
                <a:latin typeface="Calibri"/>
                <a:ea typeface="Calibri"/>
                <a:cs typeface="Calibri"/>
                <a:sym typeface="Calibri"/>
              </a:rPr>
              <a:t>Speech Emotion recognition for transform features system through SVM model. </a:t>
            </a:r>
            <a:endParaRPr dirty="0"/>
          </a:p>
          <a:p>
            <a:pPr algn="just">
              <a:lnSpc>
                <a:spcPct val="90000"/>
              </a:lnSpc>
            </a:pPr>
            <a:endParaRPr sz="1800" dirty="0">
              <a:solidFill>
                <a:schemeClr val="lt1"/>
              </a:solidFill>
              <a:latin typeface="Calibri"/>
              <a:ea typeface="Calibri"/>
              <a:cs typeface="Calibri"/>
              <a:sym typeface="Calibri"/>
            </a:endParaRPr>
          </a:p>
          <a:p>
            <a:pPr marL="285750" indent="-285750" algn="just">
              <a:lnSpc>
                <a:spcPct val="150000"/>
              </a:lnSpc>
              <a:buClr>
                <a:schemeClr val="lt1"/>
              </a:buClr>
              <a:buSzPts val="2800"/>
              <a:buFont typeface="Noto Sans Symbols"/>
              <a:buChar char="❖"/>
            </a:pPr>
            <a:r>
              <a:rPr lang="en-US" sz="1800" dirty="0">
                <a:solidFill>
                  <a:schemeClr val="lt1"/>
                </a:solidFill>
                <a:latin typeface="Calibri"/>
                <a:ea typeface="Calibri"/>
                <a:cs typeface="Calibri"/>
                <a:sym typeface="Calibri"/>
              </a:rPr>
              <a:t>The MFCC has been used as a feature for classifying the speech data into various emotion categories employing SVM model.</a:t>
            </a:r>
            <a:endParaRPr dirty="0"/>
          </a:p>
          <a:p>
            <a:pPr algn="just">
              <a:lnSpc>
                <a:spcPct val="90000"/>
              </a:lnSpc>
            </a:pPr>
            <a:endParaRPr sz="1800" dirty="0">
              <a:solidFill>
                <a:schemeClr val="lt1"/>
              </a:solidFill>
              <a:latin typeface="Calibri"/>
              <a:ea typeface="Calibri"/>
              <a:cs typeface="Calibri"/>
              <a:sym typeface="Calibri"/>
            </a:endParaRPr>
          </a:p>
          <a:p>
            <a:pPr marL="285750" indent="-285750" algn="just">
              <a:lnSpc>
                <a:spcPct val="150000"/>
              </a:lnSpc>
              <a:buClr>
                <a:schemeClr val="lt1"/>
              </a:buClr>
              <a:buSzPts val="2800"/>
              <a:buFont typeface="Noto Sans Symbols"/>
              <a:buChar char="❖"/>
            </a:pPr>
            <a:r>
              <a:rPr lang="en-US" sz="1800" dirty="0">
                <a:solidFill>
                  <a:schemeClr val="lt1"/>
                </a:solidFill>
                <a:latin typeface="Calibri"/>
                <a:ea typeface="Calibri"/>
                <a:cs typeface="Calibri"/>
                <a:sym typeface="Calibri"/>
              </a:rPr>
              <a:t>This technique manages a good balance between the computational volume and performance of accuracy of the real-time processes.</a:t>
            </a:r>
            <a:endParaRPr dirty="0"/>
          </a:p>
          <a:p>
            <a:pPr algn="just">
              <a:lnSpc>
                <a:spcPct val="90000"/>
              </a:lnSpc>
            </a:pPr>
            <a:endParaRPr sz="1800" dirty="0">
              <a:solidFill>
                <a:schemeClr val="lt1"/>
              </a:solidFill>
              <a:latin typeface="Calibri"/>
              <a:ea typeface="Calibri"/>
              <a:cs typeface="Calibri"/>
              <a:sym typeface="Calibri"/>
            </a:endParaRPr>
          </a:p>
          <a:p>
            <a:pPr marL="285750" indent="-285750" algn="just">
              <a:lnSpc>
                <a:spcPct val="150000"/>
              </a:lnSpc>
              <a:buClr>
                <a:schemeClr val="lt1"/>
              </a:buClr>
              <a:buSzPts val="2800"/>
              <a:buFont typeface="Noto Sans Symbols"/>
              <a:buChar char="❖"/>
            </a:pPr>
            <a:r>
              <a:rPr lang="en-US" sz="1800" dirty="0">
                <a:solidFill>
                  <a:schemeClr val="lt1"/>
                </a:solidFill>
                <a:latin typeface="Calibri"/>
                <a:ea typeface="Calibri"/>
                <a:cs typeface="Calibri"/>
                <a:sym typeface="Calibri"/>
              </a:rPr>
              <a:t>The project is implemented to recognize the speech of the person by recognizing and hearing the voice of an individual. The system can identify the voice of the individual or a person whether that person is sad, happy, or angry. The relevant details about who is predicted to possess those needs, and what features the voice interface have got to meet those anticipated needs.</a:t>
            </a:r>
            <a:endParaRPr dirty="0"/>
          </a:p>
          <a:p>
            <a:pPr marL="285750" indent="-107950" algn="just">
              <a:lnSpc>
                <a:spcPct val="90000"/>
              </a:lnSpc>
              <a:buClr>
                <a:schemeClr val="lt1"/>
              </a:buClr>
              <a:buSzPts val="2800"/>
            </a:pPr>
            <a:endParaRPr sz="1800" dirty="0">
              <a:solidFill>
                <a:schemeClr val="lt1"/>
              </a:solidFill>
              <a:latin typeface="Calibri"/>
              <a:ea typeface="Calibri"/>
              <a:cs typeface="Calibri"/>
              <a:sym typeface="Calibri"/>
            </a:endParaRPr>
          </a:p>
          <a:p>
            <a:pPr marL="285750" indent="-115443" algn="just">
              <a:lnSpc>
                <a:spcPct val="90000"/>
              </a:lnSpc>
              <a:buClr>
                <a:schemeClr val="lt1"/>
              </a:buClr>
              <a:buSzPts val="2682"/>
            </a:pPr>
            <a:endParaRPr sz="1800" dirty="0">
              <a:solidFill>
                <a:schemeClr val="lt1"/>
              </a:solidFill>
              <a:latin typeface="Gill Sans"/>
              <a:ea typeface="Gill Sans"/>
              <a:cs typeface="Gill Sans"/>
              <a:sym typeface="Gill Sans"/>
            </a:endParaRPr>
          </a:p>
        </p:txBody>
      </p:sp>
      <p:sp>
        <p:nvSpPr>
          <p:cNvPr id="155" name="Google Shape;155;p10"/>
          <p:cNvSpPr/>
          <p:nvPr/>
        </p:nvSpPr>
        <p:spPr>
          <a:xfrm>
            <a:off x="0" y="-323145"/>
            <a:ext cx="12192000" cy="646290"/>
          </a:xfrm>
          <a:prstGeom prst="rect">
            <a:avLst/>
          </a:prstGeom>
          <a:noFill/>
          <a:ln>
            <a:noFill/>
          </a:ln>
        </p:spPr>
        <p:txBody>
          <a:bodyPr spcFirstLastPara="1" wrap="square" lIns="91425" tIns="45700" rIns="91425" bIns="45700" anchor="ctr" anchorCtr="0">
            <a:spAutoFit/>
          </a:bodyPr>
          <a:lstStyle/>
          <a:p>
            <a:pPr>
              <a:buClr>
                <a:schemeClr val="dk1"/>
              </a:buClr>
              <a:buSzPts val="1800"/>
            </a:pPr>
            <a:br>
              <a:rPr lang="en-US" sz="1800">
                <a:solidFill>
                  <a:schemeClr val="dk1"/>
                </a:solidFill>
              </a:rPr>
            </a:b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59"/>
        <p:cNvGrpSpPr/>
        <p:nvPr/>
      </p:nvGrpSpPr>
      <p:grpSpPr>
        <a:xfrm>
          <a:off x="0" y="0"/>
          <a:ext cx="0" cy="0"/>
          <a:chOff x="0" y="0"/>
          <a:chExt cx="0" cy="0"/>
        </a:xfrm>
      </p:grpSpPr>
      <p:sp>
        <p:nvSpPr>
          <p:cNvPr id="160" name="Google Shape;160;p11"/>
          <p:cNvSpPr txBox="1"/>
          <p:nvPr/>
        </p:nvSpPr>
        <p:spPr>
          <a:xfrm>
            <a:off x="1096297" y="1522726"/>
            <a:ext cx="9999407" cy="5158295"/>
          </a:xfrm>
          <a:prstGeom prst="rect">
            <a:avLst/>
          </a:prstGeom>
          <a:noFill/>
          <a:ln>
            <a:noFill/>
          </a:ln>
        </p:spPr>
        <p:txBody>
          <a:bodyPr spcFirstLastPara="1" wrap="square" lIns="91425" tIns="45700" rIns="91425" bIns="45700" anchor="t" anchorCtr="0">
            <a:spAutoFit/>
          </a:bodyPr>
          <a:lstStyle/>
          <a:p>
            <a:pPr algn="just">
              <a:lnSpc>
                <a:spcPct val="90000"/>
              </a:lnSpc>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ADVANTAGES:</a:t>
            </a:r>
            <a:endParaRPr sz="1800" dirty="0">
              <a:latin typeface="Times New Roman" panose="02020603050405020304" pitchFamily="18" charset="0"/>
              <a:cs typeface="Times New Roman" panose="02020603050405020304" pitchFamily="18" charset="0"/>
            </a:endParaRPr>
          </a:p>
          <a:p>
            <a:pPr marL="285750" indent="-107950" algn="just">
              <a:lnSpc>
                <a:spcPct val="90000"/>
              </a:lnSpc>
              <a:buClr>
                <a:schemeClr val="lt1"/>
              </a:buClr>
              <a:buSzPts val="2800"/>
            </a:pPr>
            <a:endParaRPr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indent="-285750" algn="jus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An advent solution bypassing the problem of an optimal feature selection has been given by the advent of the SVM model.</a:t>
            </a:r>
          </a:p>
          <a:p>
            <a:pPr marL="285750" indent="-285750" algn="just">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Robustness to illumination changes</a:t>
            </a:r>
            <a:endParaRPr sz="1800" dirty="0">
              <a:latin typeface="Times New Roman" panose="02020603050405020304" pitchFamily="18" charset="0"/>
              <a:cs typeface="Times New Roman" panose="02020603050405020304" pitchFamily="18" charset="0"/>
            </a:endParaRPr>
          </a:p>
          <a:p>
            <a:pPr marL="285750" indent="-285750">
              <a:lnSpc>
                <a:spcPct val="150000"/>
              </a:lnSpc>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Can be implemented in any hardware supporting the Python</a:t>
            </a:r>
            <a:endParaRPr sz="1800" dirty="0">
              <a:latin typeface="Times New Roman" panose="02020603050405020304" pitchFamily="18" charset="0"/>
              <a:cs typeface="Times New Roman" panose="02020603050405020304" pitchFamily="18" charset="0"/>
            </a:endParaRPr>
          </a:p>
          <a:p>
            <a:pPr marL="285750" indent="-285750">
              <a:lnSpc>
                <a:spcPct val="150000"/>
              </a:lnSpc>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Very fast in processing the audio and easy to use</a:t>
            </a:r>
            <a:endParaRPr sz="1800" dirty="0">
              <a:latin typeface="Times New Roman" panose="02020603050405020304" pitchFamily="18" charset="0"/>
              <a:cs typeface="Times New Roman" panose="02020603050405020304" pitchFamily="18" charset="0"/>
            </a:endParaRPr>
          </a:p>
          <a:p>
            <a:pPr marL="285750" indent="-285750">
              <a:lnSpc>
                <a:spcPct val="150000"/>
              </a:lnSpc>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Variable length audio files are understood by the system</a:t>
            </a:r>
            <a:endParaRPr sz="1800" dirty="0">
              <a:latin typeface="Times New Roman" panose="02020603050405020304" pitchFamily="18" charset="0"/>
              <a:cs typeface="Times New Roman" panose="02020603050405020304" pitchFamily="18" charset="0"/>
            </a:endParaRPr>
          </a:p>
          <a:p>
            <a:pPr marL="285750" indent="-285750">
              <a:lnSpc>
                <a:spcPct val="150000"/>
              </a:lnSpc>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Low complexity </a:t>
            </a:r>
            <a:endParaRPr sz="1800" dirty="0">
              <a:latin typeface="Times New Roman" panose="02020603050405020304" pitchFamily="18" charset="0"/>
              <a:cs typeface="Times New Roman" panose="02020603050405020304" pitchFamily="18" charset="0"/>
            </a:endParaRPr>
          </a:p>
          <a:p>
            <a:pPr marL="285750" indent="-285750">
              <a:lnSpc>
                <a:spcPct val="150000"/>
              </a:lnSpc>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High discriminatory power</a:t>
            </a:r>
            <a:endParaRPr sz="1800" dirty="0">
              <a:latin typeface="Times New Roman" panose="02020603050405020304" pitchFamily="18" charset="0"/>
              <a:cs typeface="Times New Roman" panose="02020603050405020304" pitchFamily="18" charset="0"/>
            </a:endParaRPr>
          </a:p>
          <a:p>
            <a:pPr marL="285750" indent="-285750">
              <a:lnSpc>
                <a:spcPct val="150000"/>
              </a:lnSpc>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It is used in a wide range of areas like customer care support, business marketing, Alexa, Siri, police inquiry, mobile phone users, call center operators and customers, car drivers, pilots, and some government apps like Nirbhaya, SOS, </a:t>
            </a:r>
            <a:r>
              <a:rPr lang="en-US" sz="1800" dirty="0" err="1">
                <a:solidFill>
                  <a:schemeClr val="lt1"/>
                </a:solidFill>
                <a:latin typeface="Times New Roman" panose="02020603050405020304" pitchFamily="18" charset="0"/>
                <a:ea typeface="Calibri"/>
                <a:cs typeface="Times New Roman" panose="02020603050405020304" pitchFamily="18" charset="0"/>
                <a:sym typeface="Calibri"/>
              </a:rPr>
              <a:t>etc</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and many other human-machine communication users.</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12"/>
          <p:cNvSpPr txBox="1"/>
          <p:nvPr/>
        </p:nvSpPr>
        <p:spPr>
          <a:xfrm>
            <a:off x="636489" y="586313"/>
            <a:ext cx="7074936" cy="400110"/>
          </a:xfrm>
          <a:prstGeom prst="rect">
            <a:avLst/>
          </a:prstGeom>
          <a:noFill/>
          <a:ln>
            <a:noFill/>
          </a:ln>
        </p:spPr>
        <p:txBody>
          <a:bodyPr spcFirstLastPara="1" wrap="square" lIns="91425" tIns="45700" rIns="91425" bIns="45700" anchor="t" anchorCtr="0">
            <a:spAutoFit/>
          </a:bodyPr>
          <a:lstStyle/>
          <a:p>
            <a:r>
              <a:rPr lang="en-US" sz="2000" b="1" u="sng" dirty="0">
                <a:solidFill>
                  <a:schemeClr val="lt1"/>
                </a:solidFill>
                <a:latin typeface="Calibri"/>
                <a:ea typeface="Calibri"/>
                <a:cs typeface="Calibri"/>
                <a:sym typeface="Calibri"/>
              </a:rPr>
              <a:t>ARCHITECTURAL  DIAGRAM:</a:t>
            </a:r>
            <a:endParaRPr sz="2000" dirty="0">
              <a:solidFill>
                <a:schemeClr val="dk1"/>
              </a:solidFill>
              <a:latin typeface="Gill Sans"/>
              <a:ea typeface="Gill Sans"/>
              <a:cs typeface="Gill Sans"/>
              <a:sym typeface="Gill Sans"/>
            </a:endParaRPr>
          </a:p>
        </p:txBody>
      </p:sp>
      <p:pic>
        <p:nvPicPr>
          <p:cNvPr id="6" name="Picture 5">
            <a:extLst>
              <a:ext uri="{FF2B5EF4-FFF2-40B4-BE49-F238E27FC236}">
                <a16:creationId xmlns:a16="http://schemas.microsoft.com/office/drawing/2014/main" id="{E09909B5-48C9-CDE1-0EE3-124BA9E8DFAD}"/>
              </a:ext>
            </a:extLst>
          </p:cNvPr>
          <p:cNvPicPr>
            <a:picLocks noChangeAspect="1"/>
          </p:cNvPicPr>
          <p:nvPr/>
        </p:nvPicPr>
        <p:blipFill>
          <a:blip r:embed="rId3"/>
          <a:stretch>
            <a:fillRect/>
          </a:stretch>
        </p:blipFill>
        <p:spPr>
          <a:xfrm>
            <a:off x="766916" y="1170040"/>
            <a:ext cx="10589342" cy="54037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5C9DC7-EDF5-1638-B129-EED87278EF6D}"/>
              </a:ext>
            </a:extLst>
          </p:cNvPr>
          <p:cNvSpPr txBox="1"/>
          <p:nvPr/>
        </p:nvSpPr>
        <p:spPr>
          <a:xfrm>
            <a:off x="1125794" y="2230184"/>
            <a:ext cx="10412361" cy="4742901"/>
          </a:xfrm>
          <a:prstGeom prst="rect">
            <a:avLst/>
          </a:prstGeom>
          <a:noFill/>
        </p:spPr>
        <p:txBody>
          <a:bodyPr wrap="square">
            <a:spAutoFit/>
          </a:bodyPr>
          <a:lstStyle/>
          <a:p>
            <a:pPr algn="just" fontAlgn="base">
              <a:spcAft>
                <a:spcPts val="600"/>
              </a:spcAft>
            </a:pPr>
            <a:r>
              <a:rPr lang="en-US" sz="1800"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system architecture of the proposed model consists of the following phases:</a:t>
            </a:r>
            <a:endParaRPr lang="en-IN" sz="1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1" indent="-342900" algn="just" fontAlgn="base">
              <a:spcAft>
                <a:spcPts val="600"/>
              </a:spcAft>
              <a:buClr>
                <a:schemeClr val="bg1"/>
              </a:buClr>
              <a:buFont typeface="Wingdings" panose="05000000000000000000" pitchFamily="2" charset="2"/>
              <a:buChar char="v"/>
            </a:pPr>
            <a:r>
              <a:rPr lang="en-US" sz="1800"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Input Signal</a:t>
            </a:r>
          </a:p>
          <a:p>
            <a:pPr marL="342900" lvl="1" indent="-342900" algn="just" fontAlgn="base">
              <a:spcAft>
                <a:spcPts val="600"/>
              </a:spcAft>
              <a:buClr>
                <a:schemeClr val="bg1"/>
              </a:buClr>
              <a:buFont typeface="Wingdings" panose="05000000000000000000" pitchFamily="2" charset="2"/>
              <a:buChar char="v"/>
            </a:pPr>
            <a:r>
              <a:rPr lang="en-US" sz="1800"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Pre-processing</a:t>
            </a:r>
            <a:endParaRPr lang="en-IN" sz="1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1" indent="-342900" algn="just" fontAlgn="base">
              <a:spcAft>
                <a:spcPts val="600"/>
              </a:spcAft>
              <a:buClr>
                <a:schemeClr val="bg1"/>
              </a:buClr>
              <a:buFont typeface="Wingdings" panose="05000000000000000000" pitchFamily="2" charset="2"/>
              <a:buChar char="v"/>
            </a:pPr>
            <a:r>
              <a:rPr lang="en-US" sz="1800"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Feature Extraction</a:t>
            </a:r>
            <a:endParaRPr lang="en-IN" sz="1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1" indent="-342900" algn="just" fontAlgn="base">
              <a:spcAft>
                <a:spcPts val="600"/>
              </a:spcAft>
              <a:buClr>
                <a:schemeClr val="bg1"/>
              </a:buClr>
              <a:buFont typeface="Wingdings" panose="05000000000000000000" pitchFamily="2" charset="2"/>
              <a:buChar char="v"/>
            </a:pPr>
            <a:r>
              <a:rPr lang="en-US" sz="1800"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Training and Testing</a:t>
            </a:r>
          </a:p>
          <a:p>
            <a:pPr marL="342900" lvl="1" indent="-342900" algn="just" fontAlgn="base">
              <a:spcAft>
                <a:spcPts val="600"/>
              </a:spcAft>
              <a:buClr>
                <a:schemeClr val="bg1"/>
              </a:buClr>
              <a:buFont typeface="Wingdings" panose="05000000000000000000" pitchFamily="2" charset="2"/>
              <a:buChar char="v"/>
            </a:pPr>
            <a:r>
              <a:rPr lang="en-US" sz="1800"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SVM Model</a:t>
            </a:r>
            <a:endParaRPr lang="en-IN" sz="1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1" indent="-342900" algn="just" fontAlgn="base">
              <a:spcAft>
                <a:spcPts val="600"/>
              </a:spcAft>
              <a:buClr>
                <a:schemeClr val="bg1"/>
              </a:buClr>
              <a:buFont typeface="Wingdings" panose="05000000000000000000" pitchFamily="2" charset="2"/>
              <a:buChar char="v"/>
            </a:pPr>
            <a:r>
              <a:rPr lang="en-US" sz="1800"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Emotion Prediction</a:t>
            </a:r>
          </a:p>
          <a:p>
            <a:pPr lvl="1" algn="just" fontAlgn="base">
              <a:spcAft>
                <a:spcPts val="600"/>
              </a:spcAft>
              <a:buClr>
                <a:schemeClr val="bg1"/>
              </a:buClr>
            </a:pPr>
            <a:endParaRPr lang="en-US" sz="1800"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spcAft>
                <a:spcPts val="600"/>
              </a:spcAft>
            </a:pPr>
            <a:r>
              <a:rPr lang="en-US" sz="1800" b="1" u="sng"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INPUT SIGNAL:</a:t>
            </a:r>
            <a:endParaRPr lang="en-IN" sz="1800" b="1" u="sng"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spcAft>
                <a:spcPts val="600"/>
              </a:spcAft>
            </a:pPr>
            <a:r>
              <a:rPr lang="en-IN" sz="1800" b="1" spc="-3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The signal goes into an electronic system. Here is the input voice or audio file.</a:t>
            </a:r>
            <a:r>
              <a:rPr lang="en-US"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p>
          <a:p>
            <a:pPr algn="just" fontAlgn="base">
              <a:spcAft>
                <a:spcPts val="600"/>
              </a:spcAft>
            </a:pPr>
            <a:r>
              <a:rPr lang="en-US" sz="1800" dirty="0">
                <a:solidFill>
                  <a:schemeClr val="lt1"/>
                </a:solidFill>
                <a:latin typeface="Times New Roman" panose="02020603050405020304" pitchFamily="18" charset="0"/>
                <a:ea typeface="Gill Sans"/>
                <a:cs typeface="Times New Roman" panose="02020603050405020304" pitchFamily="18" charset="0"/>
                <a:sym typeface="Gill Sans"/>
              </a:rPr>
              <a:t>The voice parameters affected by emotion are found to be of three main types: voice quality, utterance timing, and utterance pitch contour. These parameters are described both in general and in detail for a range of specific emotions.</a:t>
            </a:r>
            <a:endParaRPr lang="en-US"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just" fontAlgn="base">
              <a:lnSpc>
                <a:spcPct val="150000"/>
              </a:lnSpc>
              <a:spcAft>
                <a:spcPts val="600"/>
              </a:spcAft>
              <a:buClr>
                <a:schemeClr val="bg1"/>
              </a:buClr>
            </a:pPr>
            <a:endParaRPr lang="en-IN" sz="1000" b="1"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96595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437405-F871-4BBB-52A4-5B0884BD1E83}"/>
              </a:ext>
            </a:extLst>
          </p:cNvPr>
          <p:cNvSpPr txBox="1"/>
          <p:nvPr/>
        </p:nvSpPr>
        <p:spPr>
          <a:xfrm>
            <a:off x="894735" y="2231130"/>
            <a:ext cx="10196052" cy="4483279"/>
          </a:xfrm>
          <a:prstGeom prst="rect">
            <a:avLst/>
          </a:prstGeom>
          <a:noFill/>
        </p:spPr>
        <p:txBody>
          <a:bodyPr wrap="square">
            <a:spAutoFit/>
          </a:bodyPr>
          <a:lstStyle/>
          <a:p>
            <a:pPr algn="just" fontAlgn="base">
              <a:spcAft>
                <a:spcPts val="600"/>
              </a:spcAft>
            </a:pPr>
            <a:r>
              <a:rPr lang="en-IN" sz="1800" b="1"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FEATURE EXTRACTION:</a:t>
            </a:r>
          </a:p>
          <a:p>
            <a:pPr algn="just" fontAlgn="base">
              <a:spcAft>
                <a:spcPts val="600"/>
              </a:spcAft>
            </a:pPr>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The key to speech emotion recognition is the feature extraction process. The quality of the features directly influences the accuracy of classification results. Typically, the feature extraction method designs handcraft features based on acoustic features of speech.</a:t>
            </a:r>
          </a:p>
          <a:p>
            <a:pPr algn="just" fontAlgn="base">
              <a:spcAft>
                <a:spcPts val="600"/>
              </a:spcAft>
            </a:pPr>
            <a:r>
              <a:rPr lang="en-US" sz="1800" dirty="0">
                <a:solidFill>
                  <a:schemeClr val="lt1"/>
                </a:solidFill>
                <a:latin typeface="Times New Roman" panose="02020603050405020304" pitchFamily="18" charset="0"/>
                <a:ea typeface="Gill Sans"/>
                <a:cs typeface="Times New Roman" panose="02020603050405020304" pitchFamily="18" charset="0"/>
                <a:sym typeface="Gill Sans"/>
              </a:rPr>
              <a:t>  The first issue of all speech emotional methods is selecting the best features, which are powerful enough to distinguish between different emotions. The presence of various languages, accents, sentences, speaking styles, and speakers also adds another difficulty because these characteristics directly change most of the extracted features including pitch, and energy.</a:t>
            </a:r>
          </a:p>
          <a:p>
            <a:pPr algn="just" fontAlgn="base">
              <a:spcAft>
                <a:spcPts val="600"/>
              </a:spcAft>
            </a:pPr>
            <a:endParaRPr lang="en-US" sz="1800" dirty="0">
              <a:solidFill>
                <a:schemeClr val="lt1"/>
              </a:solidFill>
              <a:latin typeface="Times New Roman" panose="02020603050405020304" pitchFamily="18" charset="0"/>
              <a:ea typeface="Gill Sans"/>
              <a:cs typeface="Times New Roman" panose="02020603050405020304" pitchFamily="18" charset="0"/>
              <a:sym typeface="Gill Sans"/>
            </a:endParaRPr>
          </a:p>
          <a:p>
            <a:pPr algn="just">
              <a:spcAft>
                <a:spcPts val="800"/>
              </a:spcAft>
            </a:pPr>
            <a:r>
              <a:rPr lang="en-US" sz="1800" b="1"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SVM MODEL:</a:t>
            </a:r>
            <a:endParaRPr lang="en-IN" sz="1800" u="sng" dirty="0">
              <a:solidFill>
                <a:schemeClr val="bg1"/>
              </a:solidFill>
              <a:latin typeface="Times New Roman" panose="02020603050405020304" pitchFamily="18" charset="0"/>
              <a:ea typeface="Arial" panose="020B0604020202020204" pitchFamily="34" charset="0"/>
            </a:endParaRPr>
          </a:p>
          <a:p>
            <a:pPr algn="just">
              <a:spcAft>
                <a:spcPts val="800"/>
              </a:spcAft>
            </a:pPr>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The Support Vector Machine(SVM) is used as a classifier to classify different emotional states such as anger, happiness, sadness, neutral, and fear. The Berlin emotion database and Hindi emotion database are used for extracting the features from emotional speech.</a:t>
            </a:r>
            <a:endParaRPr lang="en-IN" sz="1800" dirty="0">
              <a:solidFill>
                <a:schemeClr val="bg1"/>
              </a:solidFill>
              <a:latin typeface="Times New Roman" panose="02020603050405020304" pitchFamily="18" charset="0"/>
              <a:ea typeface="Arial" panose="020B0604020202020204" pitchFamily="34" charset="0"/>
            </a:endParaRPr>
          </a:p>
          <a:p>
            <a:pPr algn="just" fontAlgn="base">
              <a:spcAft>
                <a:spcPts val="600"/>
              </a:spcAft>
            </a:pPr>
            <a:endParaRPr lang="en-US" sz="1800" spc="-3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5069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697876-424D-49BA-3757-CE8EDF7E30C3}"/>
              </a:ext>
            </a:extLst>
          </p:cNvPr>
          <p:cNvSpPr txBox="1"/>
          <p:nvPr/>
        </p:nvSpPr>
        <p:spPr>
          <a:xfrm>
            <a:off x="973394" y="1979872"/>
            <a:ext cx="10648336" cy="4965462"/>
          </a:xfrm>
          <a:prstGeom prst="rect">
            <a:avLst/>
          </a:prstGeom>
          <a:noFill/>
        </p:spPr>
        <p:txBody>
          <a:bodyPr wrap="square">
            <a:spAutoFit/>
          </a:bodyPr>
          <a:lstStyle/>
          <a:p>
            <a:pPr algn="just">
              <a:spcAft>
                <a:spcPts val="800"/>
              </a:spcAft>
            </a:pPr>
            <a:r>
              <a:rPr lang="en-IN" sz="1800" b="1"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TRAINING AND TESTING:</a:t>
            </a:r>
            <a:endParaRPr lang="en-IN" sz="1800" u="sng" dirty="0">
              <a:solidFill>
                <a:schemeClr val="bg1"/>
              </a:solidFill>
              <a:latin typeface="Times New Roman" panose="02020603050405020304" pitchFamily="18" charset="0"/>
              <a:ea typeface="Arial" panose="020B0604020202020204" pitchFamily="34" charset="0"/>
            </a:endParaRPr>
          </a:p>
          <a:p>
            <a:pPr algn="just">
              <a:spcAft>
                <a:spcPts val="800"/>
              </a:spcAft>
            </a:pPr>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Testing is a medium of expression of one's perspective or one's mental state to others. Speech Emotion Recognition (SER) can be defined as the extraction of the emotional state of the speaker from his or her speech signal.</a:t>
            </a:r>
            <a:endParaRPr lang="en-IN" sz="1800" dirty="0">
              <a:solidFill>
                <a:schemeClr val="bg1"/>
              </a:solidFill>
              <a:latin typeface="Times New Roman" panose="02020603050405020304" pitchFamily="18" charset="0"/>
              <a:ea typeface="Arial" panose="020B0604020202020204" pitchFamily="34" charset="0"/>
            </a:endParaRPr>
          </a:p>
          <a:p>
            <a:pPr algn="just">
              <a:spcAft>
                <a:spcPts val="800"/>
              </a:spcAft>
            </a:pPr>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Training task of recognizing the emotion from speech irrespective of the semantic contents. However, emotions are subjective and even for humans, it is hard to notate them in natural speech communication regardless of the meaning.</a:t>
            </a:r>
          </a:p>
          <a:p>
            <a:pPr algn="just">
              <a:spcAft>
                <a:spcPts val="800"/>
              </a:spcAft>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The generalization of the models is often emphasized by training on a variety of samples with diverse labels. The state-of-the-art models for standard computer vision tasks utilize thousands of labeled samples.</a:t>
            </a:r>
          </a:p>
          <a:p>
            <a:pPr algn="just">
              <a:spcAft>
                <a:spcPts val="800"/>
              </a:spcAft>
            </a:pPr>
            <a:endPar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just">
              <a:spcAft>
                <a:spcPts val="800"/>
              </a:spcAft>
            </a:pPr>
            <a:r>
              <a:rPr lang="en-IN" sz="1800" b="1"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EMOTION PREDICTION:</a:t>
            </a:r>
            <a:endParaRPr lang="en-IN" sz="1800" b="1" u="sng" dirty="0">
              <a:solidFill>
                <a:schemeClr val="bg1"/>
              </a:solidFill>
              <a:latin typeface="Times New Roman" panose="02020603050405020304" pitchFamily="18" charset="0"/>
              <a:ea typeface="Arial" panose="020B0604020202020204" pitchFamily="34" charset="0"/>
            </a:endParaRPr>
          </a:p>
          <a:p>
            <a:pPr algn="just">
              <a:spcAft>
                <a:spcPts val="800"/>
              </a:spcAft>
            </a:pPr>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Emotion prediction is a method that recognizes the human emotion derived from the subject's psychological data. SVM was used for emotion intensity recognition. </a:t>
            </a:r>
            <a:r>
              <a:rPr lang="en-IN" sz="1800" dirty="0">
                <a:latin typeface="Times New Roman" panose="02020603050405020304" pitchFamily="18" charset="0"/>
                <a:ea typeface="Arial" panose="020B0604020202020204" pitchFamily="34" charset="0"/>
                <a:cs typeface="Times New Roman" panose="02020603050405020304" pitchFamily="18" charset="0"/>
              </a:rPr>
              <a:t> </a:t>
            </a:r>
            <a:endParaRPr lang="en-IN" sz="1800" dirty="0">
              <a:latin typeface="Times New Roman" panose="02020603050405020304" pitchFamily="18" charset="0"/>
              <a:ea typeface="Arial" panose="020B0604020202020204" pitchFamily="34" charset="0"/>
            </a:endParaRPr>
          </a:p>
          <a:p>
            <a:pPr algn="just">
              <a:spcAft>
                <a:spcPts val="800"/>
              </a:spcAft>
            </a:pPr>
            <a:endParaRPr lang="en-IN" sz="1800" dirty="0">
              <a:solidFill>
                <a:schemeClr val="bg1"/>
              </a:solidFill>
              <a:latin typeface="Times New Roman" panose="02020603050405020304" pitchFamily="18" charset="0"/>
              <a:ea typeface="Arial" panose="020B0604020202020204" pitchFamily="34" charset="0"/>
            </a:endParaRPr>
          </a:p>
        </p:txBody>
      </p:sp>
    </p:spTree>
    <p:extLst>
      <p:ext uri="{BB962C8B-B14F-4D97-AF65-F5344CB8AC3E}">
        <p14:creationId xmlns:p14="http://schemas.microsoft.com/office/powerpoint/2010/main" val="152937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70"/>
        <p:cNvGrpSpPr/>
        <p:nvPr/>
      </p:nvGrpSpPr>
      <p:grpSpPr>
        <a:xfrm>
          <a:off x="0" y="0"/>
          <a:ext cx="0" cy="0"/>
          <a:chOff x="0" y="0"/>
          <a:chExt cx="0" cy="0"/>
        </a:xfrm>
      </p:grpSpPr>
      <p:sp>
        <p:nvSpPr>
          <p:cNvPr id="171" name="Google Shape;171;p13"/>
          <p:cNvSpPr txBox="1"/>
          <p:nvPr/>
        </p:nvSpPr>
        <p:spPr>
          <a:xfrm>
            <a:off x="639097" y="515635"/>
            <a:ext cx="7606781" cy="369332"/>
          </a:xfrm>
          <a:prstGeom prst="rect">
            <a:avLst/>
          </a:prstGeom>
          <a:noFill/>
          <a:ln>
            <a:noFill/>
          </a:ln>
        </p:spPr>
        <p:txBody>
          <a:bodyPr spcFirstLastPara="1" wrap="square" lIns="91425" tIns="45700" rIns="91425" bIns="45700" anchor="t" anchorCtr="0">
            <a:spAutoFit/>
          </a:bodyPr>
          <a:lstStyle/>
          <a:p>
            <a:pPr>
              <a:lnSpc>
                <a:spcPct val="90000"/>
              </a:lnSpc>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PROJECT MODULES:</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208FFF3-EB35-048E-6834-A5C82CC3E5E0}"/>
              </a:ext>
            </a:extLst>
          </p:cNvPr>
          <p:cNvPicPr>
            <a:picLocks noChangeAspect="1"/>
          </p:cNvPicPr>
          <p:nvPr/>
        </p:nvPicPr>
        <p:blipFill>
          <a:blip r:embed="rId3"/>
          <a:stretch>
            <a:fillRect/>
          </a:stretch>
        </p:blipFill>
        <p:spPr>
          <a:xfrm>
            <a:off x="639097" y="1268363"/>
            <a:ext cx="11080956" cy="53684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76"/>
        <p:cNvGrpSpPr/>
        <p:nvPr/>
      </p:nvGrpSpPr>
      <p:grpSpPr>
        <a:xfrm>
          <a:off x="0" y="0"/>
          <a:ext cx="0" cy="0"/>
          <a:chOff x="0" y="0"/>
          <a:chExt cx="0" cy="0"/>
        </a:xfrm>
      </p:grpSpPr>
      <p:sp>
        <p:nvSpPr>
          <p:cNvPr id="178" name="Google Shape;178;p14"/>
          <p:cNvSpPr txBox="1"/>
          <p:nvPr/>
        </p:nvSpPr>
        <p:spPr>
          <a:xfrm>
            <a:off x="1193829" y="1758561"/>
            <a:ext cx="10267173" cy="5355272"/>
          </a:xfrm>
          <a:prstGeom prst="rect">
            <a:avLst/>
          </a:prstGeom>
          <a:noFill/>
          <a:ln>
            <a:noFill/>
          </a:ln>
        </p:spPr>
        <p:txBody>
          <a:bodyPr spcFirstLastPara="1" wrap="square" lIns="91425" tIns="45700" rIns="91425" bIns="45700" anchor="t" anchorCtr="0">
            <a:spAutoFit/>
          </a:bodyPr>
          <a:lstStyle/>
          <a:p>
            <a:pPr algn="just"/>
            <a:endParaRPr lang="en-US"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algn="just"/>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INPUT SIGNAL :</a:t>
            </a:r>
            <a:endParaRPr lang="en-US"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just"/>
            <a:r>
              <a:rPr lang="en-US"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This module gives a brief detail about emotion. </a:t>
            </a:r>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It also describes the system.</a:t>
            </a:r>
            <a:r>
              <a:rPr lang="en-IN" sz="1800" kern="1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And helps to understand the system better. W</a:t>
            </a:r>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e have used Python for this module.</a:t>
            </a:r>
          </a:p>
          <a:p>
            <a:pPr algn="just">
              <a:lnSpc>
                <a:spcPct val="150000"/>
              </a:lnSpc>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algn="just"/>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PREPROCESSING</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 </a:t>
            </a:r>
            <a:endParaRPr sz="1800" dirty="0">
              <a:latin typeface="Times New Roman" panose="02020603050405020304" pitchFamily="18" charset="0"/>
              <a:cs typeface="Times New Roman" panose="02020603050405020304" pitchFamily="18" charset="0"/>
            </a:endParaRPr>
          </a:p>
          <a:p>
            <a:pPr algn="just"/>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The technique of preparing (cleaning and organizing) the raw data to make it suitable for building and training Machine Learning models.</a:t>
            </a:r>
            <a:endParaRPr sz="1800" dirty="0">
              <a:latin typeface="Times New Roman" panose="02020603050405020304" pitchFamily="18" charset="0"/>
              <a:cs typeface="Times New Roman" panose="02020603050405020304" pitchFamily="18" charset="0"/>
            </a:endParaRPr>
          </a:p>
          <a:p>
            <a:pPr algn="just">
              <a:lnSpc>
                <a:spcPct val="150000"/>
              </a:lnSpc>
            </a:pPr>
            <a:r>
              <a:rPr lang="en-US" sz="1800" b="1" dirty="0">
                <a:solidFill>
                  <a:schemeClr val="lt1"/>
                </a:solidFill>
                <a:latin typeface="Times New Roman" panose="02020603050405020304" pitchFamily="18" charset="0"/>
                <a:ea typeface="Calibri"/>
                <a:cs typeface="Times New Roman" panose="02020603050405020304" pitchFamily="18" charset="0"/>
                <a:sym typeface="Calibri"/>
              </a:rPr>
              <a:t>5 major steps of data preprocessing</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    </a:t>
            </a:r>
            <a:endParaRPr sz="1800" dirty="0">
              <a:latin typeface="Times New Roman" panose="02020603050405020304" pitchFamily="18" charset="0"/>
              <a:cs typeface="Times New Roman" panose="02020603050405020304" pitchFamily="18" charset="0"/>
            </a:endParaRPr>
          </a:p>
          <a:p>
            <a:pPr marL="285750" indent="-285750" algn="just">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Preprocessing in Data Mining: Data preprocessing is a data mining technique that is used to transform the raw data into a useful and efficient format Steps</a:t>
            </a:r>
            <a:endParaRPr sz="1800" dirty="0">
              <a:latin typeface="Times New Roman" panose="02020603050405020304" pitchFamily="18" charset="0"/>
              <a:cs typeface="Times New Roman" panose="02020603050405020304" pitchFamily="18" charset="0"/>
            </a:endParaRPr>
          </a:p>
          <a:p>
            <a:pPr marL="285750" indent="-285750" algn="just">
              <a:lnSpc>
                <a:spcPct val="150000"/>
              </a:lnSpc>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Involved in Data Preprocessing</a:t>
            </a:r>
            <a:endParaRPr sz="1800" dirty="0">
              <a:latin typeface="Times New Roman" panose="02020603050405020304" pitchFamily="18" charset="0"/>
              <a:cs typeface="Times New Roman" panose="02020603050405020304" pitchFamily="18" charset="0"/>
            </a:endParaRPr>
          </a:p>
          <a:p>
            <a:pPr marL="285750" indent="-285750" algn="just">
              <a:lnSpc>
                <a:spcPct val="150000"/>
              </a:lnSpc>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Data Cleaning</a:t>
            </a:r>
            <a:endParaRPr sz="1800" dirty="0">
              <a:latin typeface="Times New Roman" panose="02020603050405020304" pitchFamily="18" charset="0"/>
              <a:cs typeface="Times New Roman" panose="02020603050405020304" pitchFamily="18" charset="0"/>
            </a:endParaRPr>
          </a:p>
          <a:p>
            <a:pPr marL="285750" indent="-285750" algn="just">
              <a:lnSpc>
                <a:spcPct val="150000"/>
              </a:lnSpc>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Data Transformation</a:t>
            </a:r>
            <a:endParaRPr sz="1800" dirty="0">
              <a:latin typeface="Times New Roman" panose="02020603050405020304" pitchFamily="18" charset="0"/>
              <a:cs typeface="Times New Roman" panose="02020603050405020304" pitchFamily="18" charset="0"/>
            </a:endParaRPr>
          </a:p>
          <a:p>
            <a:pPr marL="285750" indent="-285750" algn="just">
              <a:lnSpc>
                <a:spcPct val="150000"/>
              </a:lnSpc>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Data Reduction</a:t>
            </a:r>
            <a:endParaRPr sz="1800" dirty="0">
              <a:latin typeface="Times New Roman" panose="02020603050405020304" pitchFamily="18" charset="0"/>
              <a:cs typeface="Times New Roman" panose="02020603050405020304" pitchFamily="18" charset="0"/>
            </a:endParaRPr>
          </a:p>
          <a:p>
            <a:endParaRPr sz="1800" dirty="0">
              <a:solidFill>
                <a:schemeClr val="dk1"/>
              </a:solidFill>
              <a:latin typeface="Gill Sans"/>
              <a:ea typeface="Gill Sans"/>
              <a:cs typeface="Gill Sans"/>
              <a:sym typeface="Gill Sans"/>
            </a:endParaRPr>
          </a:p>
        </p:txBody>
      </p:sp>
      <p:pic>
        <p:nvPicPr>
          <p:cNvPr id="3" name="Picture 2">
            <a:extLst>
              <a:ext uri="{FF2B5EF4-FFF2-40B4-BE49-F238E27FC236}">
                <a16:creationId xmlns:a16="http://schemas.microsoft.com/office/drawing/2014/main" id="{27C7418A-12B0-1BF1-0517-0902937E0C44}"/>
              </a:ext>
            </a:extLst>
          </p:cNvPr>
          <p:cNvPicPr>
            <a:picLocks noChangeAspect="1"/>
          </p:cNvPicPr>
          <p:nvPr/>
        </p:nvPicPr>
        <p:blipFill>
          <a:blip r:embed="rId3"/>
          <a:stretch>
            <a:fillRect/>
          </a:stretch>
        </p:blipFill>
        <p:spPr>
          <a:xfrm>
            <a:off x="9212828" y="4974204"/>
            <a:ext cx="2473169" cy="17552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82"/>
        <p:cNvGrpSpPr/>
        <p:nvPr/>
      </p:nvGrpSpPr>
      <p:grpSpPr>
        <a:xfrm>
          <a:off x="0" y="0"/>
          <a:ext cx="0" cy="0"/>
          <a:chOff x="0" y="0"/>
          <a:chExt cx="0" cy="0"/>
        </a:xfrm>
      </p:grpSpPr>
      <p:sp>
        <p:nvSpPr>
          <p:cNvPr id="183" name="Google Shape;183;p15"/>
          <p:cNvSpPr txBox="1"/>
          <p:nvPr/>
        </p:nvSpPr>
        <p:spPr>
          <a:xfrm>
            <a:off x="978275" y="1742039"/>
            <a:ext cx="10098055" cy="4293443"/>
          </a:xfrm>
          <a:prstGeom prst="rect">
            <a:avLst/>
          </a:prstGeom>
          <a:noFill/>
          <a:ln>
            <a:noFill/>
          </a:ln>
        </p:spPr>
        <p:txBody>
          <a:bodyPr spcFirstLastPara="1" wrap="square" lIns="91425" tIns="45700" rIns="91425" bIns="45700" anchor="t" anchorCtr="0">
            <a:spAutoFit/>
          </a:bodyPr>
          <a:lstStyle/>
          <a:p>
            <a:pPr algn="just">
              <a:lnSpc>
                <a:spcPct val="150000"/>
              </a:lnSpc>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TRAINING AND TESTING DATASETS: </a:t>
            </a:r>
            <a:endParaRPr dirty="0">
              <a:latin typeface="Times New Roman" panose="02020603050405020304" pitchFamily="18" charset="0"/>
              <a:cs typeface="Times New Roman" panose="02020603050405020304" pitchFamily="18" charset="0"/>
            </a:endParaRPr>
          </a:p>
          <a:p>
            <a:pPr algn="just">
              <a:lnSpc>
                <a:spcPct val="150000"/>
              </a:lnSpc>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Separating data into training and testing sets is an important part of evaluating data mining models. Typically, when you separate a data set into a training set and testing set, most of the data is used for training, and a smaller portion of the data is used for testing.</a:t>
            </a:r>
            <a:endParaRPr dirty="0">
              <a:latin typeface="Times New Roman" panose="02020603050405020304" pitchFamily="18" charset="0"/>
              <a:cs typeface="Times New Roman" panose="02020603050405020304" pitchFamily="18" charset="0"/>
            </a:endParaRPr>
          </a:p>
          <a:p>
            <a:pPr algn="just">
              <a:lnSpc>
                <a:spcPct val="150000"/>
              </a:lnSpc>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By default, the Test set is split into 30 % of actual data and the training set is split into 70% of the actual data.</a:t>
            </a:r>
            <a:endParaRPr dirty="0">
              <a:latin typeface="Times New Roman" panose="02020603050405020304" pitchFamily="18" charset="0"/>
              <a:cs typeface="Times New Roman" panose="02020603050405020304" pitchFamily="18" charset="0"/>
            </a:endParaRPr>
          </a:p>
          <a:p>
            <a:pPr algn="just">
              <a:lnSpc>
                <a:spcPct val="150000"/>
              </a:lnSpc>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For training purposes, we use the predefined un-trained dataset CSV file as the main input for training the machine.</a:t>
            </a: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algn="just">
              <a:lnSpc>
                <a:spcPct val="150000"/>
              </a:lnSpc>
            </a:pPr>
            <a:r>
              <a:rPr lang="en-US" sz="1800" b="1" dirty="0">
                <a:solidFill>
                  <a:schemeClr val="lt1"/>
                </a:solidFill>
                <a:latin typeface="Times New Roman" panose="02020603050405020304" pitchFamily="18" charset="0"/>
                <a:ea typeface="Calibri"/>
                <a:cs typeface="Times New Roman" panose="02020603050405020304" pitchFamily="18" charset="0"/>
                <a:sym typeface="Calibri"/>
              </a:rPr>
              <a:t>DATA SET SPLITTING SYNTAX:</a:t>
            </a:r>
            <a:endParaRPr b="1" dirty="0">
              <a:latin typeface="Times New Roman" panose="02020603050405020304" pitchFamily="18" charset="0"/>
              <a:cs typeface="Times New Roman" panose="02020603050405020304" pitchFamily="18" charset="0"/>
            </a:endParaRPr>
          </a:p>
          <a:p>
            <a:pPr algn="just">
              <a:lnSpc>
                <a:spcPct val="150000"/>
              </a:lnSpc>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84" name="Google Shape;184;p15"/>
          <p:cNvSpPr/>
          <p:nvPr/>
        </p:nvSpPr>
        <p:spPr>
          <a:xfrm>
            <a:off x="1050030" y="5715481"/>
            <a:ext cx="10446161" cy="618093"/>
          </a:xfrm>
          <a:prstGeom prst="rect">
            <a:avLst/>
          </a:prstGeom>
          <a:noFill/>
          <a:ln>
            <a:noFill/>
          </a:ln>
        </p:spPr>
        <p:txBody>
          <a:bodyPr spcFirstLastPara="1" wrap="square" lIns="0" tIns="0" rIns="0" bIns="63475" anchor="ctr" anchorCtr="0">
            <a:spAutoFit/>
          </a:bodyPr>
          <a:lstStyle/>
          <a:p>
            <a:pPr>
              <a:buClr>
                <a:schemeClr val="lt1"/>
              </a:buClr>
              <a:buSzPts val="1800"/>
            </a:pPr>
            <a:r>
              <a:rPr lang="en-US" sz="1800" dirty="0" err="1">
                <a:solidFill>
                  <a:schemeClr val="lt1"/>
                </a:solidFill>
                <a:latin typeface="Times New Roman" panose="02020603050405020304" pitchFamily="18" charset="0"/>
                <a:ea typeface="Calibri"/>
                <a:cs typeface="Times New Roman" panose="02020603050405020304" pitchFamily="18" charset="0"/>
                <a:sym typeface="Calibri"/>
              </a:rPr>
              <a:t>train</a:t>
            </a:r>
            <a:r>
              <a:rPr lang="en-US" sz="1800" dirty="0" err="1">
                <a:solidFill>
                  <a:schemeClr val="lt1"/>
                </a:solidFill>
                <a:latin typeface="Calibri"/>
                <a:ea typeface="Calibri"/>
                <a:cs typeface="Calibri"/>
                <a:sym typeface="Calibri"/>
              </a:rPr>
              <a:t>_test_split</a:t>
            </a:r>
            <a:r>
              <a:rPr lang="en-US" sz="1800" dirty="0">
                <a:solidFill>
                  <a:schemeClr val="lt1"/>
                </a:solidFill>
                <a:latin typeface="Calibri"/>
                <a:ea typeface="Calibri"/>
                <a:cs typeface="Calibri"/>
                <a:sym typeface="Calibri"/>
              </a:rPr>
              <a:t>(*arrays, </a:t>
            </a:r>
            <a:r>
              <a:rPr lang="en-US" sz="1800" dirty="0" err="1">
                <a:solidFill>
                  <a:schemeClr val="lt1"/>
                </a:solidFill>
                <a:latin typeface="Calibri"/>
                <a:ea typeface="Calibri"/>
                <a:cs typeface="Calibri"/>
                <a:sym typeface="Calibri"/>
              </a:rPr>
              <a:t>test_size</a:t>
            </a:r>
            <a:r>
              <a:rPr lang="en-US" sz="1800" dirty="0">
                <a:solidFill>
                  <a:schemeClr val="lt1"/>
                </a:solidFill>
                <a:latin typeface="Calibri"/>
                <a:ea typeface="Calibri"/>
                <a:cs typeface="Calibri"/>
                <a:sym typeface="Calibri"/>
              </a:rPr>
              <a:t>=None, </a:t>
            </a:r>
            <a:r>
              <a:rPr lang="en-US" sz="1800" dirty="0" err="1">
                <a:solidFill>
                  <a:schemeClr val="lt1"/>
                </a:solidFill>
                <a:latin typeface="Calibri"/>
                <a:ea typeface="Calibri"/>
                <a:cs typeface="Calibri"/>
                <a:sym typeface="Calibri"/>
              </a:rPr>
              <a:t>train_size</a:t>
            </a:r>
            <a:r>
              <a:rPr lang="en-US" sz="1800" dirty="0">
                <a:solidFill>
                  <a:schemeClr val="lt1"/>
                </a:solidFill>
                <a:latin typeface="Calibri"/>
                <a:ea typeface="Calibri"/>
                <a:cs typeface="Calibri"/>
                <a:sym typeface="Calibri"/>
              </a:rPr>
              <a:t>=None, </a:t>
            </a:r>
            <a:r>
              <a:rPr lang="en-US" sz="1800" dirty="0" err="1">
                <a:solidFill>
                  <a:schemeClr val="lt1"/>
                </a:solidFill>
                <a:latin typeface="Calibri"/>
                <a:ea typeface="Calibri"/>
                <a:cs typeface="Calibri"/>
                <a:sym typeface="Calibri"/>
              </a:rPr>
              <a:t>random_state</a:t>
            </a:r>
            <a:r>
              <a:rPr lang="en-US" sz="1800" dirty="0">
                <a:solidFill>
                  <a:schemeClr val="lt1"/>
                </a:solidFill>
                <a:latin typeface="Calibri"/>
                <a:ea typeface="Calibri"/>
                <a:cs typeface="Calibri"/>
                <a:sym typeface="Calibri"/>
              </a:rPr>
              <a:t>=None,</a:t>
            </a:r>
          </a:p>
          <a:p>
            <a:pPr>
              <a:buClr>
                <a:schemeClr val="lt1"/>
              </a:buClr>
              <a:buSzPts val="1800"/>
            </a:pPr>
            <a:r>
              <a:rPr lang="en-US" sz="1800" dirty="0">
                <a:solidFill>
                  <a:schemeClr val="lt1"/>
                </a:solidFill>
                <a:latin typeface="Calibri"/>
                <a:ea typeface="Calibri"/>
                <a:cs typeface="Calibri"/>
                <a:sym typeface="Calibri"/>
              </a:rPr>
              <a:t> shuffle=True, stratify=None) </a:t>
            </a:r>
            <a:endParaRPr dirty="0"/>
          </a:p>
        </p:txBody>
      </p:sp>
      <p:pic>
        <p:nvPicPr>
          <p:cNvPr id="1026" name="Picture 2">
            <a:extLst>
              <a:ext uri="{FF2B5EF4-FFF2-40B4-BE49-F238E27FC236}">
                <a16:creationId xmlns:a16="http://schemas.microsoft.com/office/drawing/2014/main" id="{2E74F848-DB51-C2EC-169A-1D2DB6BCE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535" y="5375196"/>
            <a:ext cx="2357897" cy="13205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Google Shape;189;p16"/>
          <p:cNvSpPr txBox="1"/>
          <p:nvPr/>
        </p:nvSpPr>
        <p:spPr>
          <a:xfrm>
            <a:off x="891222" y="2305072"/>
            <a:ext cx="9881119" cy="3431668"/>
          </a:xfrm>
          <a:prstGeom prst="rect">
            <a:avLst/>
          </a:prstGeom>
          <a:noFill/>
          <a:ln>
            <a:noFill/>
          </a:ln>
        </p:spPr>
        <p:txBody>
          <a:bodyPr spcFirstLastPara="1" wrap="square" lIns="91425" tIns="45700" rIns="91425" bIns="45700" anchor="t" anchorCtr="0">
            <a:spAutoFit/>
          </a:bodyPr>
          <a:lstStyle/>
          <a:p>
            <a:pPr algn="just"/>
            <a:r>
              <a:rPr lang="en-US" sz="2000" b="1" u="sng" dirty="0">
                <a:solidFill>
                  <a:schemeClr val="lt1"/>
                </a:solidFill>
                <a:latin typeface="Calibri"/>
                <a:ea typeface="Calibri"/>
                <a:cs typeface="Calibri"/>
                <a:sym typeface="Calibri"/>
              </a:rPr>
              <a:t>MEL-FREQUENCY CEPSTRUM COEFFICIENT (MFCC):</a:t>
            </a:r>
            <a:endParaRPr dirty="0"/>
          </a:p>
          <a:p>
            <a:pPr algn="just"/>
            <a:r>
              <a:rPr lang="en-US" sz="1800" b="1" dirty="0">
                <a:solidFill>
                  <a:schemeClr val="lt1"/>
                </a:solidFill>
                <a:latin typeface="Calibri"/>
                <a:ea typeface="Calibri"/>
                <a:cs typeface="Calibri"/>
                <a:sym typeface="Calibri"/>
              </a:rPr>
              <a:t> MFCC</a:t>
            </a:r>
            <a:r>
              <a:rPr lang="en-US" sz="1800" dirty="0">
                <a:solidFill>
                  <a:schemeClr val="lt1"/>
                </a:solidFill>
                <a:latin typeface="Calibri"/>
                <a:ea typeface="Calibri"/>
                <a:cs typeface="Calibri"/>
                <a:sym typeface="Calibri"/>
              </a:rPr>
              <a:t> is the most used representation of the spectral property of voice signals. These are the best for speech recognition as it takes human perception sensitivity with respect to frequencies into consideration.</a:t>
            </a:r>
            <a:endParaRPr dirty="0"/>
          </a:p>
          <a:p>
            <a:pPr algn="just">
              <a:lnSpc>
                <a:spcPct val="150000"/>
              </a:lnSpc>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algn="just"/>
            <a:r>
              <a:rPr lang="en-US" sz="2000" b="1" u="sng" dirty="0">
                <a:solidFill>
                  <a:schemeClr val="lt1"/>
                </a:solidFill>
                <a:latin typeface="Calibri"/>
                <a:ea typeface="Calibri"/>
                <a:cs typeface="Calibri"/>
                <a:sym typeface="Calibri"/>
              </a:rPr>
              <a:t>PREDICT EMOTIONS:</a:t>
            </a:r>
            <a:endParaRPr dirty="0"/>
          </a:p>
          <a:p>
            <a:pPr algn="just"/>
            <a:r>
              <a:rPr lang="en-US" sz="1800" dirty="0">
                <a:solidFill>
                  <a:schemeClr val="bg1"/>
                </a:solidFill>
                <a:latin typeface="Calibri"/>
                <a:ea typeface="Calibri"/>
                <a:cs typeface="Calibri"/>
                <a:sym typeface="Calibri"/>
              </a:rPr>
              <a:t> </a:t>
            </a:r>
            <a:r>
              <a:rPr lang="en-US" sz="1800" dirty="0">
                <a:solidFill>
                  <a:schemeClr val="bg1"/>
                </a:solidFill>
                <a:latin typeface="Times New Roman" panose="02020603050405020304" pitchFamily="18" charset="0"/>
                <a:cs typeface="Times New Roman" panose="02020603050405020304" pitchFamily="18" charset="0"/>
              </a:rPr>
              <a:t>Formally, given some text, the task of emotion recognition is to predict explicit as well as implicit emotions. Emotions are represented either as a categorical label (e.g., sad, happy, surprise</a:t>
            </a:r>
            <a:r>
              <a:rPr lang="en-US" sz="2400" dirty="0">
                <a:solidFill>
                  <a:schemeClr val="bg1"/>
                </a:solidFill>
                <a:latin typeface="Roboto" panose="02000000000000000000" pitchFamily="2" charset="0"/>
                <a:cs typeface="Times New Roman" panose="02020603050405020304" pitchFamily="18" charset="0"/>
              </a:rPr>
              <a:t>. </a:t>
            </a:r>
          </a:p>
          <a:p>
            <a:pPr algn="just"/>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A comparative study and implementation of algorithms for measuring facial emotions and their intensities based on the different AUs (Action Units) are presented.</a:t>
            </a:r>
            <a:endParaRPr lang="en-IN" sz="1800" dirty="0">
              <a:solidFill>
                <a:schemeClr val="bg1"/>
              </a:solidFill>
              <a:latin typeface="Times New Roman" panose="02020603050405020304" pitchFamily="18" charset="0"/>
              <a:ea typeface="Arial" panose="020B0604020202020204" pitchFamily="34" charset="0"/>
            </a:endParaRPr>
          </a:p>
          <a:p>
            <a:pPr algn="just"/>
            <a:r>
              <a:rPr lang="en-US" sz="1800" dirty="0">
                <a:solidFill>
                  <a:schemeClr val="bg1"/>
                </a:solidFill>
                <a:latin typeface="Calibri"/>
                <a:ea typeface="Calibri"/>
                <a:cs typeface="Calibri"/>
                <a:sym typeface="Calibri"/>
              </a:rPr>
              <a:t>For detecting the emotion run the train.py program to train th</a:t>
            </a:r>
            <a:r>
              <a:rPr lang="en-US" sz="1800" dirty="0">
                <a:solidFill>
                  <a:schemeClr val="lt1"/>
                </a:solidFill>
                <a:latin typeface="Calibri"/>
                <a:ea typeface="Calibri"/>
                <a:cs typeface="Calibri"/>
                <a:sym typeface="Calibri"/>
              </a:rPr>
              <a:t>e data.</a:t>
            </a:r>
            <a:endParaRPr sz="1800" dirty="0">
              <a:solidFill>
                <a:schemeClr val="lt1"/>
              </a:solidFill>
              <a:latin typeface="Calibri"/>
              <a:ea typeface="Calibri"/>
              <a:cs typeface="Calibri"/>
              <a:sym typeface="Calibri"/>
            </a:endParaRPr>
          </a:p>
        </p:txBody>
      </p:sp>
      <p:pic>
        <p:nvPicPr>
          <p:cNvPr id="3" name="Google Shape;139;p7">
            <a:extLst>
              <a:ext uri="{FF2B5EF4-FFF2-40B4-BE49-F238E27FC236}">
                <a16:creationId xmlns:a16="http://schemas.microsoft.com/office/drawing/2014/main" id="{FCE6A626-5114-7658-7D80-5504AA5081F1}"/>
              </a:ext>
            </a:extLst>
          </p:cNvPr>
          <p:cNvPicPr preferRelativeResize="0"/>
          <p:nvPr/>
        </p:nvPicPr>
        <p:blipFill rotWithShape="1">
          <a:blip r:embed="rId3">
            <a:alphaModFix/>
          </a:blip>
          <a:srcRect t="15409"/>
          <a:stretch/>
        </p:blipFill>
        <p:spPr>
          <a:xfrm>
            <a:off x="8495474" y="5211098"/>
            <a:ext cx="3219062" cy="148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8"/>
        <p:cNvGrpSpPr/>
        <p:nvPr/>
      </p:nvGrpSpPr>
      <p:grpSpPr>
        <a:xfrm>
          <a:off x="0" y="0"/>
          <a:ext cx="0" cy="0"/>
          <a:chOff x="0" y="0"/>
          <a:chExt cx="0" cy="0"/>
        </a:xfrm>
      </p:grpSpPr>
      <p:sp>
        <p:nvSpPr>
          <p:cNvPr id="109" name="Google Shape;109;p2"/>
          <p:cNvSpPr txBox="1">
            <a:spLocks noGrp="1"/>
          </p:cNvSpPr>
          <p:nvPr>
            <p:ph type="ctrTitle"/>
          </p:nvPr>
        </p:nvSpPr>
        <p:spPr>
          <a:xfrm>
            <a:off x="6686550" y="180976"/>
            <a:ext cx="4762500" cy="1895474"/>
          </a:xfrm>
          <a:prstGeom prst="rect">
            <a:avLst/>
          </a:prstGeom>
          <a:noFill/>
          <a:ln>
            <a:noFill/>
          </a:ln>
        </p:spPr>
        <p:txBody>
          <a:bodyPr spcFirstLastPara="1" wrap="square" lIns="91425" tIns="45700" rIns="91425" bIns="0" anchor="b" anchorCtr="0">
            <a:normAutofit fontScale="90000"/>
          </a:bodyPr>
          <a:lstStyle/>
          <a:p>
            <a:pPr>
              <a:buSzPct val="100000"/>
            </a:pP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br>
              <a:rPr lang="en-US" sz="2400" b="1" u="sng" dirty="0">
                <a:latin typeface="Arial Black"/>
                <a:ea typeface="Arial Black"/>
                <a:cs typeface="Arial Black"/>
                <a:sym typeface="Arial Black"/>
              </a:rPr>
            </a:br>
            <a:r>
              <a:rPr lang="en-US" sz="2400" b="1" u="sng" dirty="0">
                <a:solidFill>
                  <a:schemeClr val="lt1"/>
                </a:solidFill>
                <a:latin typeface="Times New Roman" panose="02020603050405020304" pitchFamily="18" charset="0"/>
                <a:ea typeface="Arial Black"/>
                <a:cs typeface="Times New Roman" panose="02020603050405020304" pitchFamily="18" charset="0"/>
                <a:sym typeface="Arial Black"/>
              </a:rPr>
              <a:t>BATCH NO.: 8</a:t>
            </a:r>
            <a:br>
              <a:rPr lang="en-US" sz="2400" b="1" u="sng" dirty="0">
                <a:solidFill>
                  <a:schemeClr val="lt1"/>
                </a:solidFill>
                <a:latin typeface="Times New Roman" panose="02020603050405020304" pitchFamily="18" charset="0"/>
                <a:ea typeface="Arial Black"/>
                <a:cs typeface="Times New Roman" panose="02020603050405020304" pitchFamily="18" charset="0"/>
                <a:sym typeface="Arial Black"/>
              </a:rPr>
            </a:br>
            <a:br>
              <a:rPr lang="en-US" sz="2400" b="1" u="sng" dirty="0">
                <a:latin typeface="Times New Roman" panose="02020603050405020304" pitchFamily="18" charset="0"/>
                <a:ea typeface="Arial Black"/>
                <a:cs typeface="Times New Roman" panose="02020603050405020304" pitchFamily="18" charset="0"/>
                <a:sym typeface="Arial Black"/>
              </a:rPr>
            </a:br>
            <a:r>
              <a:rPr lang="en-US" sz="2400" b="1" u="sng" dirty="0">
                <a:solidFill>
                  <a:schemeClr val="lt1"/>
                </a:solidFill>
                <a:latin typeface="Times New Roman" panose="02020603050405020304" pitchFamily="18" charset="0"/>
                <a:ea typeface="Arial Black"/>
                <a:cs typeface="Times New Roman" panose="02020603050405020304" pitchFamily="18" charset="0"/>
                <a:sym typeface="Arial Black"/>
              </a:rPr>
              <a:t>GUIDED BY:</a:t>
            </a:r>
            <a:endParaRPr sz="2400" u="sng" dirty="0">
              <a:solidFill>
                <a:schemeClr val="lt1"/>
              </a:solidFill>
              <a:latin typeface="Times New Roman" panose="02020603050405020304" pitchFamily="18" charset="0"/>
              <a:ea typeface="Arial Black"/>
              <a:cs typeface="Times New Roman" panose="02020603050405020304" pitchFamily="18" charset="0"/>
              <a:sym typeface="Arial Black"/>
            </a:endParaRPr>
          </a:p>
        </p:txBody>
      </p:sp>
      <p:sp>
        <p:nvSpPr>
          <p:cNvPr id="110" name="Google Shape;110;p2"/>
          <p:cNvSpPr txBox="1">
            <a:spLocks noGrp="1"/>
          </p:cNvSpPr>
          <p:nvPr>
            <p:ph type="subTitle" idx="1"/>
          </p:nvPr>
        </p:nvSpPr>
        <p:spPr>
          <a:xfrm>
            <a:off x="6686550" y="1696228"/>
            <a:ext cx="5332730" cy="4686301"/>
          </a:xfrm>
          <a:prstGeom prst="rect">
            <a:avLst/>
          </a:prstGeom>
          <a:noFill/>
          <a:ln>
            <a:noFill/>
          </a:ln>
        </p:spPr>
        <p:txBody>
          <a:bodyPr spcFirstLastPara="1" wrap="square" lIns="91425" tIns="91425" rIns="91425" bIns="91425" anchor="t" anchorCtr="0">
            <a:normAutofit lnSpcReduction="10000"/>
          </a:bodyPr>
          <a:lstStyle/>
          <a:p>
            <a:pPr marL="0" indent="0" algn="just">
              <a:spcBef>
                <a:spcPts val="0"/>
              </a:spcBef>
            </a:pPr>
            <a:endParaRPr dirty="0">
              <a:solidFill>
                <a:schemeClr val="lt1"/>
              </a:solidFill>
            </a:endParaRPr>
          </a:p>
          <a:p>
            <a:pPr marL="0" indent="0" algn="just"/>
            <a:r>
              <a:rPr lang="en-US" dirty="0">
                <a:solidFill>
                  <a:schemeClr val="lt1"/>
                </a:solidFill>
                <a:latin typeface="Times New Roman" panose="02020603050405020304" pitchFamily="18" charset="0"/>
                <a:cs typeface="Times New Roman" panose="02020603050405020304" pitchFamily="18" charset="0"/>
              </a:rPr>
              <a:t>MRS.G.DHANALAKSHMI M.E.,</a:t>
            </a:r>
            <a:endParaRPr dirty="0">
              <a:latin typeface="Times New Roman" panose="02020603050405020304" pitchFamily="18" charset="0"/>
              <a:cs typeface="Times New Roman" panose="02020603050405020304" pitchFamily="18" charset="0"/>
            </a:endParaRPr>
          </a:p>
          <a:p>
            <a:pPr marL="0" indent="0" algn="just"/>
            <a:r>
              <a:rPr lang="en-US" dirty="0">
                <a:solidFill>
                  <a:schemeClr val="lt1"/>
                </a:solidFill>
                <a:latin typeface="Times New Roman" panose="02020603050405020304" pitchFamily="18" charset="0"/>
                <a:cs typeface="Times New Roman" panose="02020603050405020304" pitchFamily="18" charset="0"/>
              </a:rPr>
              <a:t>ASST.PROFESSOR–</a:t>
            </a:r>
          </a:p>
          <a:p>
            <a:pPr marL="0" indent="0" algn="just"/>
            <a:r>
              <a:rPr lang="en-US" dirty="0">
                <a:solidFill>
                  <a:schemeClr val="lt1"/>
                </a:solidFill>
                <a:latin typeface="Times New Roman" panose="02020603050405020304" pitchFamily="18" charset="0"/>
                <a:cs typeface="Times New Roman" panose="02020603050405020304" pitchFamily="18" charset="0"/>
              </a:rPr>
              <a:t>INFORMATION  TECHNOLOGY,</a:t>
            </a:r>
            <a:endParaRPr dirty="0">
              <a:latin typeface="Times New Roman" panose="02020603050405020304" pitchFamily="18" charset="0"/>
              <a:cs typeface="Times New Roman" panose="02020603050405020304" pitchFamily="18" charset="0"/>
            </a:endParaRPr>
          </a:p>
          <a:p>
            <a:pPr marL="0" indent="0" algn="just"/>
            <a:r>
              <a:rPr lang="en-US" dirty="0">
                <a:solidFill>
                  <a:schemeClr val="lt1"/>
                </a:solidFill>
                <a:latin typeface="Times New Roman" panose="02020603050405020304" pitchFamily="18" charset="0"/>
                <a:cs typeface="Times New Roman" panose="02020603050405020304" pitchFamily="18" charset="0"/>
              </a:rPr>
              <a:t>PANIMALAR INSTITUTE OF TECHNOLOGY.</a:t>
            </a:r>
            <a:endParaRPr dirty="0">
              <a:latin typeface="Times New Roman" panose="02020603050405020304" pitchFamily="18" charset="0"/>
              <a:cs typeface="Times New Roman" panose="02020603050405020304" pitchFamily="18" charset="0"/>
            </a:endParaRPr>
          </a:p>
          <a:p>
            <a:pPr marL="0" indent="0" algn="just"/>
            <a:endParaRPr dirty="0">
              <a:latin typeface="Times New Roman" panose="02020603050405020304" pitchFamily="18" charset="0"/>
              <a:cs typeface="Times New Roman" panose="02020603050405020304" pitchFamily="18" charset="0"/>
            </a:endParaRPr>
          </a:p>
          <a:p>
            <a:pPr marL="0" indent="0" algn="just">
              <a:buSzPts val="2400"/>
            </a:pPr>
            <a:r>
              <a:rPr lang="en-US" sz="2400" b="1" u="sng" dirty="0">
                <a:solidFill>
                  <a:schemeClr val="lt1"/>
                </a:solidFill>
                <a:latin typeface="Times New Roman" panose="02020603050405020304" pitchFamily="18" charset="0"/>
                <a:ea typeface="Arial Black"/>
                <a:cs typeface="Times New Roman" panose="02020603050405020304" pitchFamily="18" charset="0"/>
                <a:sym typeface="Arial Black"/>
              </a:rPr>
              <a:t>TEAM MEMBERS:</a:t>
            </a:r>
            <a:endParaRPr dirty="0">
              <a:latin typeface="Times New Roman" panose="02020603050405020304" pitchFamily="18" charset="0"/>
              <a:cs typeface="Times New Roman" panose="02020603050405020304" pitchFamily="18" charset="0"/>
            </a:endParaRPr>
          </a:p>
          <a:p>
            <a:pPr marL="0" indent="0" algn="just"/>
            <a:r>
              <a:rPr lang="en-US" dirty="0">
                <a:solidFill>
                  <a:schemeClr val="lt1"/>
                </a:solidFill>
                <a:latin typeface="Times New Roman" panose="02020603050405020304" pitchFamily="18" charset="0"/>
                <a:cs typeface="Times New Roman" panose="02020603050405020304" pitchFamily="18" charset="0"/>
              </a:rPr>
              <a:t>LAKSHMI PRIYA.B.M                  </a:t>
            </a:r>
            <a:r>
              <a:rPr lang="en-US">
                <a:solidFill>
                  <a:schemeClr val="lt1"/>
                </a:solidFill>
                <a:latin typeface="Times New Roman" panose="02020603050405020304" pitchFamily="18" charset="0"/>
                <a:cs typeface="Times New Roman" panose="02020603050405020304" pitchFamily="18" charset="0"/>
              </a:rPr>
              <a:t>- 211519205085</a:t>
            </a:r>
            <a:endParaRPr dirty="0">
              <a:latin typeface="Times New Roman" panose="02020603050405020304" pitchFamily="18" charset="0"/>
              <a:cs typeface="Times New Roman" panose="02020603050405020304" pitchFamily="18" charset="0"/>
            </a:endParaRPr>
          </a:p>
          <a:p>
            <a:pPr marL="0" indent="0" algn="just"/>
            <a:r>
              <a:rPr lang="en-US" dirty="0">
                <a:solidFill>
                  <a:schemeClr val="lt1"/>
                </a:solidFill>
                <a:latin typeface="Times New Roman" panose="02020603050405020304" pitchFamily="18" charset="0"/>
                <a:cs typeface="Times New Roman" panose="02020603050405020304" pitchFamily="18" charset="0"/>
              </a:rPr>
              <a:t>RACHEAL SWARNA KUMAR.S - 211519205119</a:t>
            </a:r>
            <a:endParaRPr dirty="0">
              <a:latin typeface="Times New Roman" panose="02020603050405020304" pitchFamily="18" charset="0"/>
              <a:cs typeface="Times New Roman" panose="02020603050405020304" pitchFamily="18" charset="0"/>
            </a:endParaRPr>
          </a:p>
          <a:p>
            <a:pPr marL="0" indent="0" algn="just"/>
            <a:r>
              <a:rPr lang="en-US" dirty="0">
                <a:solidFill>
                  <a:schemeClr val="lt1"/>
                </a:solidFill>
                <a:latin typeface="Times New Roman" panose="02020603050405020304" pitchFamily="18" charset="0"/>
                <a:cs typeface="Times New Roman" panose="02020603050405020304" pitchFamily="18" charset="0"/>
              </a:rPr>
              <a:t>YAMINI.M 		         - 211519205180</a:t>
            </a:r>
            <a:endParaRPr dirty="0">
              <a:latin typeface="Times New Roman" panose="02020603050405020304" pitchFamily="18" charset="0"/>
              <a:cs typeface="Times New Roman" panose="02020603050405020304" pitchFamily="18" charset="0"/>
            </a:endParaRPr>
          </a:p>
        </p:txBody>
      </p:sp>
      <p:pic>
        <p:nvPicPr>
          <p:cNvPr id="111" name="Google Shape;111;p2"/>
          <p:cNvPicPr preferRelativeResize="0"/>
          <p:nvPr/>
        </p:nvPicPr>
        <p:blipFill rotWithShape="1">
          <a:blip r:embed="rId3">
            <a:alphaModFix/>
          </a:blip>
          <a:srcRect/>
          <a:stretch/>
        </p:blipFill>
        <p:spPr>
          <a:xfrm>
            <a:off x="413657" y="914128"/>
            <a:ext cx="5814733" cy="50297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17"/>
          <p:cNvSpPr txBox="1"/>
          <p:nvPr/>
        </p:nvSpPr>
        <p:spPr>
          <a:xfrm>
            <a:off x="1254817" y="1953452"/>
            <a:ext cx="6925647" cy="5160347"/>
          </a:xfrm>
          <a:prstGeom prst="rect">
            <a:avLst/>
          </a:prstGeom>
          <a:noFill/>
          <a:ln>
            <a:noFill/>
          </a:ln>
        </p:spPr>
        <p:txBody>
          <a:bodyPr spcFirstLastPara="1" wrap="square" lIns="91425" tIns="45700" rIns="91425" bIns="45700" anchor="t" anchorCtr="0">
            <a:spAutoFit/>
          </a:bodyPr>
          <a:lstStyle/>
          <a:p>
            <a:pPr marL="228600" indent="-228600" algn="just">
              <a:lnSpc>
                <a:spcPct val="150000"/>
              </a:lnSpc>
              <a:buClr>
                <a:schemeClr val="dk1"/>
              </a:buClr>
              <a:buSzPts val="2800"/>
              <a:buFont typeface="Calibri"/>
              <a:buChar char="•"/>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HARDWARE REQUIREMENTS</a:t>
            </a:r>
            <a:r>
              <a:rPr lang="en-US" sz="2000" b="1" dirty="0">
                <a:solidFill>
                  <a:schemeClr val="lt1"/>
                </a:solidFill>
                <a:latin typeface="Times New Roman" panose="02020603050405020304" pitchFamily="18" charset="0"/>
                <a:ea typeface="Calibri"/>
                <a:cs typeface="Times New Roman" panose="02020603050405020304" pitchFamily="18" charset="0"/>
                <a:sym typeface="Calibri"/>
              </a:rPr>
              <a:t>:</a:t>
            </a:r>
            <a:endParaRPr lang="en-US" sz="2000"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indent="-285750" algn="just">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System</a:t>
            </a:r>
            <a:endParaRPr lang="en-US" dirty="0">
              <a:latin typeface="Times New Roman" panose="02020603050405020304" pitchFamily="18" charset="0"/>
              <a:cs typeface="Times New Roman" panose="02020603050405020304" pitchFamily="18" charset="0"/>
            </a:endParaRPr>
          </a:p>
          <a:p>
            <a:pPr marL="285750" indent="-285750" algn="just">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PROCESSOR: Core i3</a:t>
            </a:r>
            <a:endParaRPr lang="en-US" dirty="0">
              <a:latin typeface="Times New Roman" panose="02020603050405020304" pitchFamily="18" charset="0"/>
              <a:cs typeface="Times New Roman" panose="02020603050405020304" pitchFamily="18" charset="0"/>
            </a:endParaRPr>
          </a:p>
          <a:p>
            <a:pPr marL="285750" indent="-285750" algn="just">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RAM: 8GB </a:t>
            </a:r>
            <a:endParaRPr lang="en-US" dirty="0">
              <a:latin typeface="Times New Roman" panose="02020603050405020304" pitchFamily="18" charset="0"/>
              <a:cs typeface="Times New Roman" panose="02020603050405020304" pitchFamily="18" charset="0"/>
            </a:endParaRPr>
          </a:p>
          <a:p>
            <a:pPr marL="285750" indent="-285750" algn="just">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HARD DISK: 500 GB</a:t>
            </a:r>
          </a:p>
          <a:p>
            <a:pPr marL="228600" indent="-228600" algn="just">
              <a:lnSpc>
                <a:spcPct val="150000"/>
              </a:lnSpc>
              <a:spcBef>
                <a:spcPts val="1000"/>
              </a:spcBef>
              <a:buClr>
                <a:schemeClr val="dk1"/>
              </a:buClr>
              <a:buSzPts val="2800"/>
              <a:buFont typeface="Calibri"/>
              <a:buChar char="•"/>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SOFTWARE REQUIRED:</a:t>
            </a:r>
            <a:endParaRPr lang="en-US" sz="1800" b="1"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indent="-285750" algn="just">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OPERATING SYSTEM</a:t>
            </a:r>
            <a:r>
              <a:rPr lang="en-US" sz="1800" b="1" dirty="0">
                <a:solidFill>
                  <a:schemeClr val="lt1"/>
                </a:solidFill>
                <a:latin typeface="Times New Roman" panose="02020603050405020304" pitchFamily="18" charset="0"/>
                <a:ea typeface="Calibri"/>
                <a:cs typeface="Times New Roman" panose="02020603050405020304" pitchFamily="18" charset="0"/>
                <a:sym typeface="Calibri"/>
              </a:rPr>
              <a:t>: Windows 10 and above versions</a:t>
            </a:r>
            <a:endParaRPr lang="en-US" dirty="0">
              <a:latin typeface="Times New Roman" panose="02020603050405020304" pitchFamily="18" charset="0"/>
              <a:cs typeface="Times New Roman" panose="02020603050405020304" pitchFamily="18" charset="0"/>
            </a:endParaRPr>
          </a:p>
          <a:p>
            <a:pPr marL="285750" indent="-285750" algn="just">
              <a:spcBef>
                <a:spcPts val="1000"/>
              </a:spcBef>
              <a:buClr>
                <a:schemeClr val="lt1"/>
              </a:buClr>
              <a:buSzPts val="2800"/>
              <a:buFont typeface="Noto Sans Symbols"/>
              <a:buChar char="❖"/>
            </a:pPr>
            <a:r>
              <a:rPr lang="en-US"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TECHNOLOGY USED:	</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MATLAB 7.5 and above versions</a:t>
            </a:r>
          </a:p>
          <a:p>
            <a:pPr algn="just">
              <a:lnSpc>
                <a:spcPct val="150000"/>
              </a:lnSpc>
              <a:spcBef>
                <a:spcPts val="1000"/>
              </a:spcBef>
            </a:pPr>
            <a:r>
              <a:rPr lang="en-US" sz="2000" b="1" dirty="0">
                <a:solidFill>
                  <a:schemeClr val="lt1"/>
                </a:solidFill>
                <a:latin typeface="Times New Roman" panose="02020603050405020304" pitchFamily="18" charset="0"/>
                <a:ea typeface="Calibri"/>
                <a:cs typeface="Times New Roman" panose="02020603050405020304" pitchFamily="18" charset="0"/>
                <a:sym typeface="Calibri"/>
              </a:rPr>
              <a:t>    </a:t>
            </a: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PROGRAMMING LANGUAGE:</a:t>
            </a:r>
            <a:endParaRPr lang="en-US" dirty="0">
              <a:latin typeface="Times New Roman" panose="02020603050405020304" pitchFamily="18" charset="0"/>
              <a:cs typeface="Times New Roman" panose="02020603050405020304" pitchFamily="18" charset="0"/>
            </a:endParaRPr>
          </a:p>
          <a:p>
            <a:pPr marL="342900" indent="-342900" algn="just">
              <a:lnSpc>
                <a:spcPct val="150000"/>
              </a:lnSpc>
              <a:spcBef>
                <a:spcPts val="1000"/>
              </a:spcBef>
              <a:buClr>
                <a:schemeClr val="lt1"/>
              </a:buClr>
              <a:buSzPts val="2800"/>
              <a:buFont typeface="Noto Sans Symbols"/>
              <a:buChar char="❖"/>
            </a:pPr>
            <a:r>
              <a:rPr lang="en-US" sz="2000" dirty="0">
                <a:solidFill>
                  <a:schemeClr val="lt1"/>
                </a:solidFill>
                <a:latin typeface="Times New Roman" panose="02020603050405020304" pitchFamily="18" charset="0"/>
                <a:ea typeface="Calibri"/>
                <a:cs typeface="Times New Roman" panose="02020603050405020304" pitchFamily="18" charset="0"/>
                <a:sym typeface="Calibri"/>
              </a:rPr>
              <a:t>Python</a:t>
            </a:r>
            <a:endParaRPr lang="en-US" dirty="0">
              <a:latin typeface="Times New Roman" panose="02020603050405020304" pitchFamily="18" charset="0"/>
              <a:cs typeface="Times New Roman" panose="02020603050405020304" pitchFamily="18" charset="0"/>
            </a:endParaRPr>
          </a:p>
          <a:p>
            <a:pPr algn="just">
              <a:lnSpc>
                <a:spcPct val="90000"/>
              </a:lnSpc>
              <a:spcBef>
                <a:spcPts val="1000"/>
              </a:spcBef>
            </a:pPr>
            <a:endParaRPr lang="en-US" sz="2000" b="1" u="sng" dirty="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sp>
        <p:nvSpPr>
          <p:cNvPr id="199" name="Google Shape;199;p18"/>
          <p:cNvSpPr txBox="1"/>
          <p:nvPr/>
        </p:nvSpPr>
        <p:spPr>
          <a:xfrm>
            <a:off x="947057" y="435428"/>
            <a:ext cx="6252288" cy="369332"/>
          </a:xfrm>
          <a:prstGeom prst="rect">
            <a:avLst/>
          </a:prstGeom>
          <a:noFill/>
          <a:ln>
            <a:noFill/>
          </a:ln>
        </p:spPr>
        <p:txBody>
          <a:bodyPr spcFirstLastPara="1" wrap="square" lIns="91425" tIns="45700" rIns="91425" bIns="45700" anchor="t" anchorCtr="0">
            <a:spAutoFit/>
          </a:bodyPr>
          <a:lstStyle/>
          <a:p>
            <a:pPr>
              <a:lnSpc>
                <a:spcPct val="90000"/>
              </a:lnSpc>
            </a:pPr>
            <a:r>
              <a:rPr lang="en-US" sz="2000" b="1" u="sng">
                <a:solidFill>
                  <a:schemeClr val="lt1"/>
                </a:solidFill>
                <a:latin typeface="Times New Roman" panose="02020603050405020304" pitchFamily="18" charset="0"/>
                <a:ea typeface="Calibri"/>
                <a:cs typeface="Times New Roman" panose="02020603050405020304" pitchFamily="18" charset="0"/>
                <a:sym typeface="Calibri"/>
              </a:rPr>
              <a:t>USE – CASE DIAGRAM</a:t>
            </a:r>
            <a:r>
              <a:rPr lang="en-US" sz="1800">
                <a:solidFill>
                  <a:schemeClr val="lt1"/>
                </a:solidFill>
                <a:latin typeface="Times New Roman" panose="02020603050405020304" pitchFamily="18" charset="0"/>
                <a:ea typeface="Gill Sans"/>
                <a:cs typeface="Times New Roman" panose="02020603050405020304" pitchFamily="18" charset="0"/>
                <a:sym typeface="Gill Sans"/>
              </a:rPr>
              <a:t>:</a:t>
            </a:r>
            <a:endParaRPr>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4F693C1-179B-6806-42CA-A20B8EE4DB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6517" y="1015534"/>
            <a:ext cx="9537290" cy="563107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04"/>
        <p:cNvGrpSpPr/>
        <p:nvPr/>
      </p:nvGrpSpPr>
      <p:grpSpPr>
        <a:xfrm>
          <a:off x="0" y="0"/>
          <a:ext cx="0" cy="0"/>
          <a:chOff x="0" y="0"/>
          <a:chExt cx="0" cy="0"/>
        </a:xfrm>
      </p:grpSpPr>
      <p:sp>
        <p:nvSpPr>
          <p:cNvPr id="205" name="Google Shape;205;p19"/>
          <p:cNvSpPr txBox="1"/>
          <p:nvPr/>
        </p:nvSpPr>
        <p:spPr>
          <a:xfrm>
            <a:off x="865238" y="387083"/>
            <a:ext cx="6412463" cy="369332"/>
          </a:xfrm>
          <a:prstGeom prst="rect">
            <a:avLst/>
          </a:prstGeom>
          <a:noFill/>
          <a:ln>
            <a:noFill/>
          </a:ln>
        </p:spPr>
        <p:txBody>
          <a:bodyPr spcFirstLastPara="1" wrap="square" lIns="91425" tIns="45700" rIns="91425" bIns="45700" anchor="t" anchorCtr="0">
            <a:spAutoFit/>
          </a:bodyPr>
          <a:lstStyle/>
          <a:p>
            <a:pPr>
              <a:lnSpc>
                <a:spcPct val="90000"/>
              </a:lnSpc>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CLASS DIAGRAM</a:t>
            </a:r>
            <a:r>
              <a:rPr lang="en-US" sz="1800" dirty="0">
                <a:solidFill>
                  <a:schemeClr val="lt1"/>
                </a:solidFill>
                <a:latin typeface="Times New Roman" panose="02020603050405020304" pitchFamily="18" charset="0"/>
                <a:ea typeface="Gill Sans"/>
                <a:cs typeface="Times New Roman" panose="02020603050405020304" pitchFamily="18" charset="0"/>
                <a:sym typeface="Gill Sans"/>
              </a:rPr>
              <a:t>:</a:t>
            </a:r>
            <a:endParaRPr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286A88-8CA7-549D-A3A1-824A104A59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7187" y="994536"/>
            <a:ext cx="9438968" cy="5573412"/>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10"/>
        <p:cNvGrpSpPr/>
        <p:nvPr/>
      </p:nvGrpSpPr>
      <p:grpSpPr>
        <a:xfrm>
          <a:off x="0" y="0"/>
          <a:ext cx="0" cy="0"/>
          <a:chOff x="0" y="0"/>
          <a:chExt cx="0" cy="0"/>
        </a:xfrm>
      </p:grpSpPr>
      <p:sp>
        <p:nvSpPr>
          <p:cNvPr id="211" name="Google Shape;211;p20"/>
          <p:cNvSpPr txBox="1"/>
          <p:nvPr/>
        </p:nvSpPr>
        <p:spPr>
          <a:xfrm>
            <a:off x="665960" y="391904"/>
            <a:ext cx="6097554" cy="369332"/>
          </a:xfrm>
          <a:prstGeom prst="rect">
            <a:avLst/>
          </a:prstGeom>
          <a:noFill/>
          <a:ln>
            <a:noFill/>
          </a:ln>
        </p:spPr>
        <p:txBody>
          <a:bodyPr spcFirstLastPara="1" wrap="square" lIns="91425" tIns="45700" rIns="91425" bIns="45700" anchor="t" anchorCtr="0">
            <a:spAutoFit/>
          </a:bodyPr>
          <a:lstStyle/>
          <a:p>
            <a:pPr>
              <a:lnSpc>
                <a:spcPct val="90000"/>
              </a:lnSpc>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SEQUENCE</a:t>
            </a:r>
            <a:r>
              <a:rPr lang="en-US" sz="2000" b="1" u="sng" dirty="0">
                <a:solidFill>
                  <a:schemeClr val="lt1"/>
                </a:solidFill>
                <a:latin typeface="Calibri"/>
                <a:ea typeface="Calibri"/>
                <a:cs typeface="Calibri"/>
                <a:sym typeface="Calibri"/>
              </a:rPr>
              <a:t> DIAGRAM</a:t>
            </a:r>
            <a:r>
              <a:rPr lang="en-US" sz="1800" dirty="0">
                <a:solidFill>
                  <a:schemeClr val="lt1"/>
                </a:solidFill>
                <a:latin typeface="Gill Sans"/>
                <a:ea typeface="Gill Sans"/>
                <a:cs typeface="Gill Sans"/>
                <a:sym typeface="Gill Sans"/>
              </a:rPr>
              <a:t>:</a:t>
            </a:r>
            <a:endParaRPr dirty="0"/>
          </a:p>
        </p:txBody>
      </p:sp>
      <p:pic>
        <p:nvPicPr>
          <p:cNvPr id="4" name="Picture 3">
            <a:extLst>
              <a:ext uri="{FF2B5EF4-FFF2-40B4-BE49-F238E27FC236}">
                <a16:creationId xmlns:a16="http://schemas.microsoft.com/office/drawing/2014/main" id="{B9EF619E-C222-15AB-285A-545B7EA334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7190" y="761238"/>
            <a:ext cx="7496113" cy="593280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16"/>
        <p:cNvGrpSpPr/>
        <p:nvPr/>
      </p:nvGrpSpPr>
      <p:grpSpPr>
        <a:xfrm>
          <a:off x="0" y="0"/>
          <a:ext cx="0" cy="0"/>
          <a:chOff x="0" y="0"/>
          <a:chExt cx="0" cy="0"/>
        </a:xfrm>
      </p:grpSpPr>
      <p:sp>
        <p:nvSpPr>
          <p:cNvPr id="217" name="Google Shape;217;p21"/>
          <p:cNvSpPr txBox="1"/>
          <p:nvPr/>
        </p:nvSpPr>
        <p:spPr>
          <a:xfrm>
            <a:off x="617301" y="405407"/>
            <a:ext cx="6097554" cy="369332"/>
          </a:xfrm>
          <a:prstGeom prst="rect">
            <a:avLst/>
          </a:prstGeom>
          <a:noFill/>
          <a:ln>
            <a:noFill/>
          </a:ln>
        </p:spPr>
        <p:txBody>
          <a:bodyPr spcFirstLastPara="1" wrap="square" lIns="91425" tIns="45700" rIns="91425" bIns="45700" anchor="t" anchorCtr="0">
            <a:spAutoFit/>
          </a:bodyPr>
          <a:lstStyle/>
          <a:p>
            <a:pPr>
              <a:lnSpc>
                <a:spcPct val="90000"/>
              </a:lnSpc>
            </a:pPr>
            <a:r>
              <a:rPr lang="en-US" sz="2000" b="1" u="sng" dirty="0">
                <a:solidFill>
                  <a:schemeClr val="lt1"/>
                </a:solidFill>
                <a:latin typeface="Times New Roman" panose="02020603050405020304" pitchFamily="18" charset="0"/>
                <a:ea typeface="Calibri"/>
                <a:cs typeface="Times New Roman" panose="02020603050405020304" pitchFamily="18" charset="0"/>
                <a:sym typeface="Calibri"/>
              </a:rPr>
              <a:t>ACTIVITY</a:t>
            </a:r>
            <a:r>
              <a:rPr lang="en-US" sz="2000" b="1" u="sng" dirty="0">
                <a:solidFill>
                  <a:schemeClr val="lt1"/>
                </a:solidFill>
                <a:latin typeface="Calibri"/>
                <a:ea typeface="Calibri"/>
                <a:cs typeface="Calibri"/>
                <a:sym typeface="Calibri"/>
              </a:rPr>
              <a:t>  DIAGRAM</a:t>
            </a:r>
            <a:r>
              <a:rPr lang="en-US" sz="1800" dirty="0">
                <a:solidFill>
                  <a:schemeClr val="lt1"/>
                </a:solidFill>
                <a:latin typeface="Gill Sans"/>
                <a:ea typeface="Gill Sans"/>
                <a:cs typeface="Gill Sans"/>
                <a:sym typeface="Gill Sans"/>
              </a:rPr>
              <a:t>:</a:t>
            </a:r>
            <a:endParaRPr dirty="0"/>
          </a:p>
        </p:txBody>
      </p:sp>
      <p:pic>
        <p:nvPicPr>
          <p:cNvPr id="4" name="Picture 3">
            <a:extLst>
              <a:ext uri="{FF2B5EF4-FFF2-40B4-BE49-F238E27FC236}">
                <a16:creationId xmlns:a16="http://schemas.microsoft.com/office/drawing/2014/main" id="{34E50AF3-2148-FE87-37AE-0CF52FD5BD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0453" y="668595"/>
            <a:ext cx="6971071" cy="5978013"/>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9B71E1-F072-B94F-96C6-B66274392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175" y="1248697"/>
            <a:ext cx="9547122" cy="5319800"/>
          </a:xfrm>
          <a:prstGeom prst="rect">
            <a:avLst/>
          </a:prstGeom>
        </p:spPr>
      </p:pic>
      <p:sp>
        <p:nvSpPr>
          <p:cNvPr id="4" name="TextBox 3">
            <a:extLst>
              <a:ext uri="{FF2B5EF4-FFF2-40B4-BE49-F238E27FC236}">
                <a16:creationId xmlns:a16="http://schemas.microsoft.com/office/drawing/2014/main" id="{A354151E-01E4-E288-BCC3-AF6E6AB78842}"/>
              </a:ext>
            </a:extLst>
          </p:cNvPr>
          <p:cNvSpPr txBox="1"/>
          <p:nvPr/>
        </p:nvSpPr>
        <p:spPr>
          <a:xfrm>
            <a:off x="698091" y="525477"/>
            <a:ext cx="6076336" cy="341632"/>
          </a:xfrm>
          <a:prstGeom prst="rect">
            <a:avLst/>
          </a:prstGeom>
          <a:noFill/>
        </p:spPr>
        <p:txBody>
          <a:bodyPr wrap="square">
            <a:spAutoFit/>
          </a:bodyPr>
          <a:lstStyle/>
          <a:p>
            <a:pPr>
              <a:lnSpc>
                <a:spcPct val="90000"/>
              </a:lnSpc>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COLLABORATION  DIAGRAM</a:t>
            </a:r>
            <a:r>
              <a:rPr lang="en-US" sz="1600" dirty="0">
                <a:solidFill>
                  <a:schemeClr val="lt1"/>
                </a:solidFill>
                <a:latin typeface="Times New Roman" panose="02020603050405020304" pitchFamily="18" charset="0"/>
                <a:ea typeface="Gill Sans"/>
                <a:cs typeface="Times New Roman" panose="02020603050405020304" pitchFamily="18" charset="0"/>
                <a:sym typeface="Gill Sans"/>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771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A192CD-B0CB-0A1C-4ADF-C2FC3DF1B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982" y="1064585"/>
            <a:ext cx="7757651" cy="5592445"/>
          </a:xfrm>
          <a:prstGeom prst="rect">
            <a:avLst/>
          </a:prstGeom>
        </p:spPr>
      </p:pic>
      <p:sp>
        <p:nvSpPr>
          <p:cNvPr id="4" name="TextBox 3">
            <a:extLst>
              <a:ext uri="{FF2B5EF4-FFF2-40B4-BE49-F238E27FC236}">
                <a16:creationId xmlns:a16="http://schemas.microsoft.com/office/drawing/2014/main" id="{7B94D62A-3241-6333-BA07-371755EADDFB}"/>
              </a:ext>
            </a:extLst>
          </p:cNvPr>
          <p:cNvSpPr txBox="1"/>
          <p:nvPr/>
        </p:nvSpPr>
        <p:spPr>
          <a:xfrm>
            <a:off x="835742" y="495940"/>
            <a:ext cx="6096000" cy="342594"/>
          </a:xfrm>
          <a:prstGeom prst="rect">
            <a:avLst/>
          </a:prstGeom>
          <a:noFill/>
        </p:spPr>
        <p:txBody>
          <a:bodyPr wrap="square">
            <a:spAutoFit/>
          </a:bodyPr>
          <a:lstStyle/>
          <a:p>
            <a:pPr>
              <a:lnSpc>
                <a:spcPct val="90000"/>
              </a:lnSpc>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STATE CHART  DIAGRAM</a:t>
            </a:r>
            <a:r>
              <a:rPr lang="en-US" sz="1600" dirty="0">
                <a:solidFill>
                  <a:schemeClr val="lt1"/>
                </a:solidFill>
                <a:latin typeface="Times New Roman" panose="02020603050405020304" pitchFamily="18" charset="0"/>
                <a:ea typeface="Gill Sans"/>
                <a:cs typeface="Times New Roman" panose="02020603050405020304" pitchFamily="18" charset="0"/>
                <a:sym typeface="Gill Sans"/>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6952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935C3A-CD2B-733B-84E4-4D80D929A74B}"/>
              </a:ext>
            </a:extLst>
          </p:cNvPr>
          <p:cNvSpPr txBox="1"/>
          <p:nvPr/>
        </p:nvSpPr>
        <p:spPr>
          <a:xfrm>
            <a:off x="825910" y="1114474"/>
            <a:ext cx="10677832" cy="5909310"/>
          </a:xfrm>
          <a:prstGeom prst="rect">
            <a:avLst/>
          </a:prstGeom>
          <a:noFill/>
        </p:spPr>
        <p:txBody>
          <a:bodyPr wrap="square">
            <a:spAutoFit/>
          </a:bodyPr>
          <a:lstStyle/>
          <a:p>
            <a:r>
              <a:rPr lang="en-US" sz="1800" b="1" u="sng" dirty="0">
                <a:solidFill>
                  <a:schemeClr val="lt1"/>
                </a:solidFill>
                <a:latin typeface="Times New Roman" panose="02020603050405020304" pitchFamily="18" charset="0"/>
                <a:ea typeface="Gill Sans"/>
                <a:cs typeface="Times New Roman" panose="02020603050405020304" pitchFamily="18" charset="0"/>
                <a:sym typeface="Calibri"/>
              </a:rPr>
              <a:t>IMPLEMENTATION</a:t>
            </a:r>
            <a:r>
              <a:rPr lang="en-US" sz="1800" dirty="0">
                <a:solidFill>
                  <a:schemeClr val="lt1"/>
                </a:solidFill>
                <a:latin typeface="Times New Roman" panose="02020603050405020304" pitchFamily="18" charset="0"/>
                <a:ea typeface="Gill Sans"/>
                <a:cs typeface="Times New Roman" panose="02020603050405020304" pitchFamily="18" charset="0"/>
                <a:sym typeface="Gill Sans"/>
              </a:rPr>
              <a:t>:</a:t>
            </a:r>
          </a:p>
          <a:p>
            <a:endParaRPr lang="en-US" sz="1800" dirty="0">
              <a:solidFill>
                <a:schemeClr val="lt1"/>
              </a:solidFill>
              <a:latin typeface="Times New Roman" panose="02020603050405020304" pitchFamily="18" charset="0"/>
              <a:cs typeface="Times New Roman" panose="02020603050405020304" pitchFamily="18" charset="0"/>
              <a:sym typeface="Gill Sans"/>
            </a:endParaRPr>
          </a:p>
          <a:p>
            <a:r>
              <a:rPr lang="en-US" sz="1800" dirty="0">
                <a:solidFill>
                  <a:schemeClr val="lt1"/>
                </a:solidFill>
                <a:latin typeface="Times New Roman" panose="02020603050405020304" pitchFamily="18" charset="0"/>
                <a:cs typeface="Times New Roman" panose="02020603050405020304" pitchFamily="18" charset="0"/>
                <a:sym typeface="Gill Sans"/>
              </a:rPr>
              <a:t>ALGORITHM:</a:t>
            </a:r>
          </a:p>
          <a:p>
            <a:endParaRPr lang="en-US" sz="1800" dirty="0">
              <a:solidFill>
                <a:schemeClr val="lt1"/>
              </a:solidFill>
              <a:latin typeface="Times New Roman" panose="02020603050405020304" pitchFamily="18" charset="0"/>
              <a:cs typeface="Times New Roman" panose="02020603050405020304" pitchFamily="18" charset="0"/>
              <a:sym typeface="Gill Sans"/>
            </a:endParaRPr>
          </a:p>
          <a:p>
            <a:pPr marL="285750" indent="-285750" algn="just">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The Support Vector Machine (SVM) is used as a classifier to classify different emotional states such as anger, happiness, sadness, neutral, and fear, from emotional database. The SVM is used for the classification of emotions.</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Support Vector Machine(SVM) is a supervised machine learning algorithm used for both classification and regression. Though we say regression problems as well it’s best suited for classification. The objective of the SVM algorithm is to find a hyperplane in an N-dimensional space that distinctly classifies the data points.</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The importance of emotions in human-human interaction provides the basis for researchers in the engineering and computer science communities to develop automatic ways for computers to recognize emotions.</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The input to the system is a dataset file from the Emotion Database that contains emotional speech utterances from different emotional classes.</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After that features extraction process is carried out. In the feature extraction process the features are extracted (MFCC ). </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After that the extracted features and their corresponding class labels are given as input to the SVM classifier.</a:t>
            </a:r>
          </a:p>
          <a:p>
            <a:pPr marL="285750" indent="-285750">
              <a:buClr>
                <a:schemeClr val="bg1"/>
              </a:buClr>
              <a:buFont typeface="Arial" panose="020B0604020202020204" pitchFamily="34" charset="0"/>
              <a:buChar char="•"/>
            </a:pPr>
            <a:r>
              <a:rPr lang="en-US" sz="1800" dirty="0">
                <a:solidFill>
                  <a:schemeClr val="lt1"/>
                </a:solidFill>
                <a:latin typeface="Times New Roman" panose="02020603050405020304" pitchFamily="18" charset="0"/>
                <a:cs typeface="Times New Roman" panose="02020603050405020304" pitchFamily="18" charset="0"/>
                <a:sym typeface="Gill Sans"/>
              </a:rPr>
              <a:t>The output of a classifier is a label of a particular emotion class. The classes angry, sad, happy, neutral, aggressive, fear, and painful, etc., Each label represents a corresponding emotion class.</a:t>
            </a:r>
          </a:p>
          <a:p>
            <a:pPr marL="285750" indent="-285750">
              <a:buClr>
                <a:schemeClr val="bg1"/>
              </a:buClr>
              <a:buFont typeface="Arial" panose="020B0604020202020204" pitchFamily="34" charset="0"/>
              <a:buChar char="•"/>
            </a:pPr>
            <a:endParaRPr lang="en-US" sz="1800" dirty="0">
              <a:solidFill>
                <a:schemeClr val="lt1"/>
              </a:solidFill>
              <a:latin typeface="Times New Roman" panose="02020603050405020304" pitchFamily="18" charset="0"/>
              <a:cs typeface="Times New Roman" panose="02020603050405020304" pitchFamily="18" charset="0"/>
              <a:sym typeface="Gill Sans"/>
            </a:endParaRPr>
          </a:p>
          <a:p>
            <a:endParaRPr lang="en-IN" sz="1800" dirty="0"/>
          </a:p>
        </p:txBody>
      </p:sp>
    </p:spTree>
    <p:extLst>
      <p:ext uri="{BB962C8B-B14F-4D97-AF65-F5344CB8AC3E}">
        <p14:creationId xmlns:p14="http://schemas.microsoft.com/office/powerpoint/2010/main" val="937964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1AEB4A-A44E-03BD-83BE-F2D71FCC655F}"/>
              </a:ext>
            </a:extLst>
          </p:cNvPr>
          <p:cNvSpPr txBox="1"/>
          <p:nvPr/>
        </p:nvSpPr>
        <p:spPr>
          <a:xfrm>
            <a:off x="1042220" y="522616"/>
            <a:ext cx="6096000" cy="400110"/>
          </a:xfrm>
          <a:prstGeom prst="rect">
            <a:avLst/>
          </a:prstGeom>
          <a:noFill/>
        </p:spPr>
        <p:txBody>
          <a:bodyPr wrap="square">
            <a:spAutoFit/>
          </a:bodyPr>
          <a:lstStyle/>
          <a:p>
            <a:r>
              <a:rPr lang="en-US" sz="2000" b="1" u="sng" dirty="0">
                <a:solidFill>
                  <a:schemeClr val="lt1"/>
                </a:solidFill>
                <a:latin typeface="Times New Roman" panose="02020603050405020304" pitchFamily="18" charset="0"/>
                <a:ea typeface="Gill Sans"/>
                <a:cs typeface="Times New Roman" panose="02020603050405020304" pitchFamily="18" charset="0"/>
                <a:sym typeface="Calibri"/>
              </a:rPr>
              <a:t>SOURCE</a:t>
            </a:r>
            <a:r>
              <a:rPr lang="en-US" sz="1800" b="1" u="sng" dirty="0">
                <a:solidFill>
                  <a:schemeClr val="lt1"/>
                </a:solidFill>
                <a:latin typeface="Times New Roman" panose="02020603050405020304" pitchFamily="18" charset="0"/>
                <a:ea typeface="Gill Sans"/>
                <a:cs typeface="Times New Roman" panose="02020603050405020304" pitchFamily="18" charset="0"/>
                <a:sym typeface="Calibri"/>
              </a:rPr>
              <a:t> CODE</a:t>
            </a:r>
            <a:r>
              <a:rPr lang="en-US" b="1" u="sng" dirty="0">
                <a:solidFill>
                  <a:schemeClr val="lt1"/>
                </a:solidFill>
                <a:latin typeface="Times New Roman" panose="02020603050405020304" pitchFamily="18" charset="0"/>
                <a:ea typeface="Gill Sans"/>
                <a:cs typeface="Times New Roman" panose="02020603050405020304" pitchFamily="18" charset="0"/>
                <a:sym typeface="Gill Sans"/>
              </a:rPr>
              <a:t>:</a:t>
            </a:r>
            <a:endParaRPr lang="en-US"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a:extLst>
              <a:ext uri="{FF2B5EF4-FFF2-40B4-BE49-F238E27FC236}">
                <a16:creationId xmlns:a16="http://schemas.microsoft.com/office/drawing/2014/main" id="{7EE1D1A8-1759-57A9-1651-6A00B6A9CA53}"/>
              </a:ext>
            </a:extLst>
          </p:cNvPr>
          <p:cNvPicPr>
            <a:picLocks noChangeAspect="1"/>
          </p:cNvPicPr>
          <p:nvPr/>
        </p:nvPicPr>
        <p:blipFill rotWithShape="1">
          <a:blip r:embed="rId2"/>
          <a:srcRect l="25641" t="28993" b="-2358"/>
          <a:stretch/>
        </p:blipFill>
        <p:spPr>
          <a:xfrm>
            <a:off x="1946787" y="1237361"/>
            <a:ext cx="8996516" cy="3007719"/>
          </a:xfrm>
          <a:prstGeom prst="rect">
            <a:avLst/>
          </a:prstGeom>
        </p:spPr>
      </p:pic>
      <p:pic>
        <p:nvPicPr>
          <p:cNvPr id="6" name="Picture 5">
            <a:extLst>
              <a:ext uri="{FF2B5EF4-FFF2-40B4-BE49-F238E27FC236}">
                <a16:creationId xmlns:a16="http://schemas.microsoft.com/office/drawing/2014/main" id="{1E2728FB-E592-D03B-23AE-4E33025CD9EE}"/>
              </a:ext>
            </a:extLst>
          </p:cNvPr>
          <p:cNvPicPr>
            <a:picLocks noChangeAspect="1"/>
          </p:cNvPicPr>
          <p:nvPr/>
        </p:nvPicPr>
        <p:blipFill rotWithShape="1">
          <a:blip r:embed="rId3"/>
          <a:srcRect l="25385" t="34545" r="727" b="-7122"/>
          <a:stretch/>
        </p:blipFill>
        <p:spPr>
          <a:xfrm>
            <a:off x="1946787" y="3608440"/>
            <a:ext cx="8996516" cy="3007719"/>
          </a:xfrm>
          <a:prstGeom prst="rect">
            <a:avLst/>
          </a:prstGeom>
        </p:spPr>
      </p:pic>
    </p:spTree>
    <p:extLst>
      <p:ext uri="{BB962C8B-B14F-4D97-AF65-F5344CB8AC3E}">
        <p14:creationId xmlns:p14="http://schemas.microsoft.com/office/powerpoint/2010/main" val="1877621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C1919-7742-BFB8-A13B-9C16556B3766}"/>
              </a:ext>
            </a:extLst>
          </p:cNvPr>
          <p:cNvPicPr>
            <a:picLocks noChangeAspect="1"/>
          </p:cNvPicPr>
          <p:nvPr/>
        </p:nvPicPr>
        <p:blipFill rotWithShape="1">
          <a:blip r:embed="rId2"/>
          <a:srcRect l="23145" t="28387" b="8817"/>
          <a:stretch/>
        </p:blipFill>
        <p:spPr>
          <a:xfrm>
            <a:off x="1838632" y="275305"/>
            <a:ext cx="9104670" cy="2153264"/>
          </a:xfrm>
          <a:prstGeom prst="rect">
            <a:avLst/>
          </a:prstGeom>
        </p:spPr>
      </p:pic>
      <p:pic>
        <p:nvPicPr>
          <p:cNvPr id="9" name="Picture 8">
            <a:extLst>
              <a:ext uri="{FF2B5EF4-FFF2-40B4-BE49-F238E27FC236}">
                <a16:creationId xmlns:a16="http://schemas.microsoft.com/office/drawing/2014/main" id="{7E85D246-F43F-FF33-8963-B8C92965FDE9}"/>
              </a:ext>
            </a:extLst>
          </p:cNvPr>
          <p:cNvPicPr>
            <a:picLocks noChangeAspect="1"/>
          </p:cNvPicPr>
          <p:nvPr/>
        </p:nvPicPr>
        <p:blipFill rotWithShape="1">
          <a:blip r:embed="rId3"/>
          <a:srcRect l="23952" t="26999" b="11664"/>
          <a:stretch/>
        </p:blipFill>
        <p:spPr>
          <a:xfrm>
            <a:off x="1838632" y="2428571"/>
            <a:ext cx="9104670" cy="2300749"/>
          </a:xfrm>
          <a:prstGeom prst="rect">
            <a:avLst/>
          </a:prstGeom>
        </p:spPr>
      </p:pic>
      <p:pic>
        <p:nvPicPr>
          <p:cNvPr id="11" name="Picture 10">
            <a:extLst>
              <a:ext uri="{FF2B5EF4-FFF2-40B4-BE49-F238E27FC236}">
                <a16:creationId xmlns:a16="http://schemas.microsoft.com/office/drawing/2014/main" id="{1153B978-161B-3039-527C-DE72EB9C2627}"/>
              </a:ext>
            </a:extLst>
          </p:cNvPr>
          <p:cNvPicPr>
            <a:picLocks noChangeAspect="1"/>
          </p:cNvPicPr>
          <p:nvPr/>
        </p:nvPicPr>
        <p:blipFill rotWithShape="1">
          <a:blip r:embed="rId4"/>
          <a:srcRect l="24193" t="29391" b="45087"/>
          <a:stretch/>
        </p:blipFill>
        <p:spPr>
          <a:xfrm>
            <a:off x="1838632" y="4729320"/>
            <a:ext cx="9104670" cy="1804219"/>
          </a:xfrm>
          <a:prstGeom prst="rect">
            <a:avLst/>
          </a:prstGeom>
        </p:spPr>
      </p:pic>
    </p:spTree>
    <p:extLst>
      <p:ext uri="{BB962C8B-B14F-4D97-AF65-F5344CB8AC3E}">
        <p14:creationId xmlns:p14="http://schemas.microsoft.com/office/powerpoint/2010/main" val="239719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sp>
        <p:nvSpPr>
          <p:cNvPr id="116" name="Google Shape;116;p3"/>
          <p:cNvSpPr txBox="1"/>
          <p:nvPr/>
        </p:nvSpPr>
        <p:spPr>
          <a:xfrm>
            <a:off x="87086" y="-119743"/>
            <a:ext cx="11865428" cy="6740266"/>
          </a:xfrm>
          <a:prstGeom prst="rect">
            <a:avLst/>
          </a:prstGeom>
          <a:noFill/>
          <a:ln>
            <a:noFill/>
          </a:ln>
        </p:spPr>
        <p:txBody>
          <a:bodyPr spcFirstLastPara="1" wrap="square" lIns="91425" tIns="45700" rIns="91425" bIns="45700" anchor="t" anchorCtr="0">
            <a:spAutoFit/>
          </a:bodyPr>
          <a:lstStyle/>
          <a:p>
            <a:pPr algn="just">
              <a:lnSpc>
                <a:spcPct val="150000"/>
              </a:lnSpc>
            </a:pPr>
            <a:endParaRPr lang="en-US"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algn="just">
              <a:lnSpc>
                <a:spcPct val="150000"/>
              </a:lnSpc>
            </a:pPr>
            <a:endParaRPr lang="en-US"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algn="just">
              <a:lnSpc>
                <a:spcPct val="150000"/>
              </a:lnSpc>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ABSTRACT:</a:t>
            </a: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US" sz="1800" dirty="0">
              <a:solidFill>
                <a:schemeClr val="lt1"/>
              </a:solidFill>
              <a:latin typeface="Times New Roman" panose="02020603050405020304" pitchFamily="18" charset="0"/>
              <a:ea typeface="Calibri"/>
              <a:cs typeface="Times New Roman" panose="02020603050405020304" pitchFamily="18" charset="0"/>
              <a:sym typeface="Calibri"/>
            </a:endParaRPr>
          </a:p>
          <a:p>
            <a:pPr algn="just">
              <a:lnSpc>
                <a:spcPct val="150000"/>
              </a:lnSpc>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Recognizing emotion is a key feature needed to build socially aware systems. Therefore, it is an important part of human-computer interaction (HCI). Speech interaction between human interlocutors and between humans and machines is inescapably embedded within the laws and conditions of communication, which comprise the encoding and decoding of meaning as well. Here we deal with the human and machine interaction through synthesis and recognition applications. Speech emotion recognition (SER) has enormous potential given the ubiquity of speech-based devices.</a:t>
            </a:r>
            <a:r>
              <a:rPr lang="en-US" sz="1800" dirty="0">
                <a:latin typeface="Times New Roman" panose="02020603050405020304" pitchFamily="18" charset="0"/>
                <a:ea typeface="Calibri"/>
                <a:cs typeface="Times New Roman" panose="02020603050405020304" pitchFamily="18" charset="0"/>
              </a:rPr>
              <a:t> </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It involves capturing and digitizing the sound waves and contextually analyzing the emotions using tone, pitch, rhythm, etc., SER is usually beneficial for applications, which require human-computer interaction like speech synthesis, Speech recognition allows you to provide input to an application with your voice and the speech features, Mel Frequency Cepstral Coefficients (MFCC) is extracted from speech utterance. The applications and limitations enlighten the impact of speech processing in our modern technical field. This project drives increasing attention towards the recognition of emotions spontaneously from speech with thought-provoking tasks by Emotion Recognition from Speech using Machine Learning- Support Vector Machine Algorithm.</a:t>
            </a:r>
          </a:p>
          <a:p>
            <a:pPr algn="just">
              <a:lnSpc>
                <a:spcPct val="150000"/>
              </a:lnSpc>
            </a:pPr>
            <a:endParaRPr lang="en-US" sz="1800" b="1" u="sng" dirty="0">
              <a:solidFill>
                <a:schemeClr val="lt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BB05C-45D4-9C1D-D97F-B29B02B52300}"/>
              </a:ext>
            </a:extLst>
          </p:cNvPr>
          <p:cNvPicPr>
            <a:picLocks noChangeAspect="1"/>
          </p:cNvPicPr>
          <p:nvPr/>
        </p:nvPicPr>
        <p:blipFill rotWithShape="1">
          <a:blip r:embed="rId2"/>
          <a:srcRect l="23468" t="54194" b="9820"/>
          <a:stretch/>
        </p:blipFill>
        <p:spPr>
          <a:xfrm>
            <a:off x="1651821" y="471949"/>
            <a:ext cx="9330813" cy="2467896"/>
          </a:xfrm>
          <a:prstGeom prst="rect">
            <a:avLst/>
          </a:prstGeom>
        </p:spPr>
      </p:pic>
      <p:pic>
        <p:nvPicPr>
          <p:cNvPr id="5" name="Picture 4">
            <a:extLst>
              <a:ext uri="{FF2B5EF4-FFF2-40B4-BE49-F238E27FC236}">
                <a16:creationId xmlns:a16="http://schemas.microsoft.com/office/drawing/2014/main" id="{FCDA324D-0C61-EDCF-D862-6EBF4799EE9E}"/>
              </a:ext>
            </a:extLst>
          </p:cNvPr>
          <p:cNvPicPr>
            <a:picLocks noChangeAspect="1"/>
          </p:cNvPicPr>
          <p:nvPr/>
        </p:nvPicPr>
        <p:blipFill rotWithShape="1">
          <a:blip r:embed="rId3"/>
          <a:srcRect l="23468" t="34408" b="15269"/>
          <a:stretch/>
        </p:blipFill>
        <p:spPr>
          <a:xfrm>
            <a:off x="1651820" y="2939847"/>
            <a:ext cx="9330813" cy="3451123"/>
          </a:xfrm>
          <a:prstGeom prst="rect">
            <a:avLst/>
          </a:prstGeom>
        </p:spPr>
      </p:pic>
      <p:pic>
        <p:nvPicPr>
          <p:cNvPr id="6" name="Picture 5">
            <a:extLst>
              <a:ext uri="{FF2B5EF4-FFF2-40B4-BE49-F238E27FC236}">
                <a16:creationId xmlns:a16="http://schemas.microsoft.com/office/drawing/2014/main" id="{5C7844BF-6860-7877-2A44-FD73D1FC2DC7}"/>
              </a:ext>
            </a:extLst>
          </p:cNvPr>
          <p:cNvPicPr>
            <a:picLocks noChangeAspect="1"/>
          </p:cNvPicPr>
          <p:nvPr/>
        </p:nvPicPr>
        <p:blipFill rotWithShape="1">
          <a:blip r:embed="rId3"/>
          <a:srcRect l="25403" t="86166" r="1559" b="9469"/>
          <a:stretch/>
        </p:blipFill>
        <p:spPr>
          <a:xfrm>
            <a:off x="1651820" y="6382085"/>
            <a:ext cx="9330813" cy="313684"/>
          </a:xfrm>
          <a:prstGeom prst="rect">
            <a:avLst/>
          </a:prstGeom>
        </p:spPr>
      </p:pic>
    </p:spTree>
    <p:extLst>
      <p:ext uri="{BB962C8B-B14F-4D97-AF65-F5344CB8AC3E}">
        <p14:creationId xmlns:p14="http://schemas.microsoft.com/office/powerpoint/2010/main" val="4150704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E90514-E3CF-D55A-F46D-A77752E7445D}"/>
              </a:ext>
            </a:extLst>
          </p:cNvPr>
          <p:cNvPicPr>
            <a:picLocks noChangeAspect="1"/>
          </p:cNvPicPr>
          <p:nvPr/>
        </p:nvPicPr>
        <p:blipFill rotWithShape="1">
          <a:blip r:embed="rId2"/>
          <a:srcRect l="25403" t="27778" b="13056"/>
          <a:stretch/>
        </p:blipFill>
        <p:spPr>
          <a:xfrm>
            <a:off x="1848459" y="324466"/>
            <a:ext cx="9094840" cy="2094271"/>
          </a:xfrm>
          <a:prstGeom prst="rect">
            <a:avLst/>
          </a:prstGeom>
        </p:spPr>
      </p:pic>
      <p:pic>
        <p:nvPicPr>
          <p:cNvPr id="7" name="Picture 6">
            <a:extLst>
              <a:ext uri="{FF2B5EF4-FFF2-40B4-BE49-F238E27FC236}">
                <a16:creationId xmlns:a16="http://schemas.microsoft.com/office/drawing/2014/main" id="{5D16105D-9F83-4E4B-D457-7FDFB07F717D}"/>
              </a:ext>
            </a:extLst>
          </p:cNvPr>
          <p:cNvPicPr>
            <a:picLocks noChangeAspect="1"/>
          </p:cNvPicPr>
          <p:nvPr/>
        </p:nvPicPr>
        <p:blipFill rotWithShape="1">
          <a:blip r:embed="rId3"/>
          <a:srcRect l="23871" t="28531" b="9821"/>
          <a:stretch/>
        </p:blipFill>
        <p:spPr>
          <a:xfrm>
            <a:off x="1848461" y="2418735"/>
            <a:ext cx="9094839" cy="4227872"/>
          </a:xfrm>
          <a:prstGeom prst="rect">
            <a:avLst/>
          </a:prstGeom>
        </p:spPr>
      </p:pic>
    </p:spTree>
    <p:extLst>
      <p:ext uri="{BB962C8B-B14F-4D97-AF65-F5344CB8AC3E}">
        <p14:creationId xmlns:p14="http://schemas.microsoft.com/office/powerpoint/2010/main" val="3407190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B351F8-E317-2B79-797E-6443FC97FAAA}"/>
              </a:ext>
            </a:extLst>
          </p:cNvPr>
          <p:cNvPicPr>
            <a:picLocks noChangeAspect="1"/>
          </p:cNvPicPr>
          <p:nvPr/>
        </p:nvPicPr>
        <p:blipFill rotWithShape="1">
          <a:blip r:embed="rId2"/>
          <a:srcRect l="23629" t="27384" b="19570"/>
          <a:stretch/>
        </p:blipFill>
        <p:spPr>
          <a:xfrm>
            <a:off x="1877962" y="317092"/>
            <a:ext cx="9311148" cy="3111908"/>
          </a:xfrm>
          <a:prstGeom prst="rect">
            <a:avLst/>
          </a:prstGeom>
        </p:spPr>
      </p:pic>
      <p:pic>
        <p:nvPicPr>
          <p:cNvPr id="5" name="Picture 4">
            <a:extLst>
              <a:ext uri="{FF2B5EF4-FFF2-40B4-BE49-F238E27FC236}">
                <a16:creationId xmlns:a16="http://schemas.microsoft.com/office/drawing/2014/main" id="{37DEE4FC-C3A0-2A63-66EF-9EA814B7DF16}"/>
              </a:ext>
            </a:extLst>
          </p:cNvPr>
          <p:cNvPicPr>
            <a:picLocks noChangeAspect="1"/>
          </p:cNvPicPr>
          <p:nvPr/>
        </p:nvPicPr>
        <p:blipFill rotWithShape="1">
          <a:blip r:embed="rId3"/>
          <a:srcRect l="24717" t="27240" r="3589" b="11685"/>
          <a:stretch/>
        </p:blipFill>
        <p:spPr>
          <a:xfrm>
            <a:off x="1877964" y="3429000"/>
            <a:ext cx="9311147" cy="3200398"/>
          </a:xfrm>
          <a:prstGeom prst="rect">
            <a:avLst/>
          </a:prstGeom>
        </p:spPr>
      </p:pic>
    </p:spTree>
    <p:extLst>
      <p:ext uri="{BB962C8B-B14F-4D97-AF65-F5344CB8AC3E}">
        <p14:creationId xmlns:p14="http://schemas.microsoft.com/office/powerpoint/2010/main" val="597525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2A0FF8-3F1C-4F98-D15D-85964D51F127}"/>
              </a:ext>
            </a:extLst>
          </p:cNvPr>
          <p:cNvSpPr txBox="1"/>
          <p:nvPr/>
        </p:nvSpPr>
        <p:spPr>
          <a:xfrm>
            <a:off x="1238865" y="804095"/>
            <a:ext cx="6096000" cy="1015663"/>
          </a:xfrm>
          <a:prstGeom prst="rect">
            <a:avLst/>
          </a:prstGeom>
          <a:noFill/>
        </p:spPr>
        <p:txBody>
          <a:bodyPr wrap="square">
            <a:spAutoFit/>
          </a:bodyPr>
          <a:lstStyle/>
          <a:p>
            <a:pPr algn="just"/>
            <a:r>
              <a:rPr lang="en-US" sz="2000" b="1" u="sng" dirty="0">
                <a:solidFill>
                  <a:schemeClr val="lt1"/>
                </a:solidFill>
                <a:latin typeface="Times New Roman" panose="02020603050405020304" pitchFamily="18" charset="0"/>
                <a:ea typeface="Gill Sans"/>
                <a:cs typeface="Times New Roman" panose="02020603050405020304" pitchFamily="18" charset="0"/>
                <a:sym typeface="Calibri"/>
              </a:rPr>
              <a:t>OUTPUT</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a:t>
            </a:r>
          </a:p>
          <a:p>
            <a:pPr algn="just"/>
            <a:endParaRPr lang="en-US" sz="2000" dirty="0">
              <a:solidFill>
                <a:schemeClr val="lt1"/>
              </a:solidFill>
              <a:latin typeface="Times New Roman" panose="02020603050405020304" pitchFamily="18" charset="0"/>
              <a:ea typeface="Gill Sans"/>
              <a:cs typeface="Times New Roman" panose="02020603050405020304" pitchFamily="18" charset="0"/>
              <a:sym typeface="Gill Sans"/>
            </a:endParaRPr>
          </a:p>
          <a:p>
            <a:pPr algn="just"/>
            <a:r>
              <a:rPr lang="en-US" sz="2000" b="1" dirty="0">
                <a:solidFill>
                  <a:schemeClr val="lt1"/>
                </a:solidFill>
                <a:latin typeface="Times New Roman" panose="02020603050405020304" pitchFamily="18" charset="0"/>
                <a:ea typeface="Gill Sans"/>
                <a:cs typeface="Times New Roman" panose="02020603050405020304" pitchFamily="18" charset="0"/>
                <a:sym typeface="Gill Sans"/>
              </a:rPr>
              <a:t>       SCREENSHOT 1:</a:t>
            </a:r>
          </a:p>
        </p:txBody>
      </p:sp>
      <p:pic>
        <p:nvPicPr>
          <p:cNvPr id="4" name="Picture 3">
            <a:extLst>
              <a:ext uri="{FF2B5EF4-FFF2-40B4-BE49-F238E27FC236}">
                <a16:creationId xmlns:a16="http://schemas.microsoft.com/office/drawing/2014/main" id="{75714512-611C-D8B5-60A8-17A128294C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2629" y="1877852"/>
            <a:ext cx="7336883" cy="4067953"/>
          </a:xfrm>
          <a:prstGeom prst="rect">
            <a:avLst/>
          </a:prstGeom>
          <a:noFill/>
        </p:spPr>
      </p:pic>
      <p:sp>
        <p:nvSpPr>
          <p:cNvPr id="6" name="TextBox 5">
            <a:extLst>
              <a:ext uri="{FF2B5EF4-FFF2-40B4-BE49-F238E27FC236}">
                <a16:creationId xmlns:a16="http://schemas.microsoft.com/office/drawing/2014/main" id="{FC1CE877-6A40-E7C5-EA74-3DB2EC4C718A}"/>
              </a:ext>
            </a:extLst>
          </p:cNvPr>
          <p:cNvSpPr txBox="1"/>
          <p:nvPr/>
        </p:nvSpPr>
        <p:spPr>
          <a:xfrm>
            <a:off x="4611330" y="6148780"/>
            <a:ext cx="6096000" cy="307392"/>
          </a:xfrm>
          <a:prstGeom prst="rect">
            <a:avLst/>
          </a:prstGeom>
          <a:noFill/>
        </p:spPr>
        <p:txBody>
          <a:bodyPr wrap="square">
            <a:spAutoFit/>
          </a:bodyPr>
          <a:lstStyle/>
          <a:p>
            <a:pPr algn="just">
              <a:lnSpc>
                <a:spcPct val="107000"/>
              </a:lnSpc>
              <a:spcAft>
                <a:spcPts val="800"/>
              </a:spcAft>
            </a:pPr>
            <a:r>
              <a:rPr lang="en-IN"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EMOTION PREDICTION FOR THE FEMALE VERSION</a:t>
            </a:r>
          </a:p>
        </p:txBody>
      </p:sp>
    </p:spTree>
    <p:extLst>
      <p:ext uri="{BB962C8B-B14F-4D97-AF65-F5344CB8AC3E}">
        <p14:creationId xmlns:p14="http://schemas.microsoft.com/office/powerpoint/2010/main" val="2547218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45DB1F-2675-AF84-7272-9AEF92FDDD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8671" y="1835207"/>
            <a:ext cx="7295536" cy="4090219"/>
          </a:xfrm>
          <a:prstGeom prst="rect">
            <a:avLst/>
          </a:prstGeom>
          <a:noFill/>
        </p:spPr>
      </p:pic>
      <p:sp>
        <p:nvSpPr>
          <p:cNvPr id="4" name="TextBox 3">
            <a:extLst>
              <a:ext uri="{FF2B5EF4-FFF2-40B4-BE49-F238E27FC236}">
                <a16:creationId xmlns:a16="http://schemas.microsoft.com/office/drawing/2014/main" id="{1F182235-73DC-ABF1-57CF-AAE502EB7E7E}"/>
              </a:ext>
            </a:extLst>
          </p:cNvPr>
          <p:cNvSpPr txBox="1"/>
          <p:nvPr/>
        </p:nvSpPr>
        <p:spPr>
          <a:xfrm>
            <a:off x="1810924" y="1109557"/>
            <a:ext cx="5541818" cy="400110"/>
          </a:xfrm>
          <a:prstGeom prst="rect">
            <a:avLst/>
          </a:prstGeom>
          <a:noFill/>
        </p:spPr>
        <p:txBody>
          <a:bodyPr wrap="square">
            <a:spAutoFit/>
          </a:bodyPr>
          <a:lstStyle/>
          <a:p>
            <a:pPr algn="just"/>
            <a:r>
              <a:rPr lang="en-US" sz="2000" b="1" dirty="0">
                <a:solidFill>
                  <a:schemeClr val="lt1"/>
                </a:solidFill>
                <a:latin typeface="Times New Roman" panose="02020603050405020304" pitchFamily="18" charset="0"/>
                <a:ea typeface="Gill Sans"/>
                <a:cs typeface="Times New Roman" panose="02020603050405020304" pitchFamily="18" charset="0"/>
                <a:sym typeface="Gill Sans"/>
              </a:rPr>
              <a:t>SCREENSHOT 2:</a:t>
            </a:r>
            <a:endParaRPr lang="en-US" sz="3200" b="1"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TextBox 5">
            <a:extLst>
              <a:ext uri="{FF2B5EF4-FFF2-40B4-BE49-F238E27FC236}">
                <a16:creationId xmlns:a16="http://schemas.microsoft.com/office/drawing/2014/main" id="{7597AF1A-9641-880A-3186-9CED5C15BE75}"/>
              </a:ext>
            </a:extLst>
          </p:cNvPr>
          <p:cNvSpPr txBox="1"/>
          <p:nvPr/>
        </p:nvSpPr>
        <p:spPr>
          <a:xfrm>
            <a:off x="3873910" y="6172304"/>
            <a:ext cx="6096000" cy="307392"/>
          </a:xfrm>
          <a:prstGeom prst="rect">
            <a:avLst/>
          </a:prstGeom>
          <a:noFill/>
        </p:spPr>
        <p:txBody>
          <a:bodyPr wrap="square">
            <a:spAutoFit/>
          </a:bodyPr>
          <a:lstStyle/>
          <a:p>
            <a:pPr algn="ctr">
              <a:lnSpc>
                <a:spcPct val="107000"/>
              </a:lnSpc>
              <a:spcAft>
                <a:spcPts val="800"/>
              </a:spcAft>
            </a:pPr>
            <a:r>
              <a:rPr lang="en-IN"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EMOTION PREDICTION FOR THE MALE VERSION</a:t>
            </a:r>
          </a:p>
        </p:txBody>
      </p:sp>
    </p:spTree>
    <p:extLst>
      <p:ext uri="{BB962C8B-B14F-4D97-AF65-F5344CB8AC3E}">
        <p14:creationId xmlns:p14="http://schemas.microsoft.com/office/powerpoint/2010/main" val="435103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9461B0-7997-ACEB-4DE4-252B876C98BF}"/>
              </a:ext>
            </a:extLst>
          </p:cNvPr>
          <p:cNvSpPr txBox="1"/>
          <p:nvPr/>
        </p:nvSpPr>
        <p:spPr>
          <a:xfrm>
            <a:off x="894735" y="1599677"/>
            <a:ext cx="10500852" cy="5272021"/>
          </a:xfrm>
          <a:prstGeom prst="rect">
            <a:avLst/>
          </a:prstGeom>
          <a:noFill/>
        </p:spPr>
        <p:txBody>
          <a:bodyPr wrap="square">
            <a:spAutoFit/>
          </a:bodyPr>
          <a:lstStyle/>
          <a:p>
            <a:pPr algn="just">
              <a:lnSpc>
                <a:spcPct val="107000"/>
              </a:lnSpc>
              <a:spcAft>
                <a:spcPts val="800"/>
              </a:spcAft>
            </a:pPr>
            <a:r>
              <a:rPr lang="vi-VN" sz="2000" b="1"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CONCLUSION</a:t>
            </a:r>
            <a:r>
              <a:rPr lang="en-US" sz="2000" b="1"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a:t>
            </a:r>
            <a:endParaRPr lang="en-IN" sz="2000" b="1"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pPr>
            <a:r>
              <a:rPr lang="vi-VN" sz="1800" b="1" dirty="0">
                <a:solidFill>
                  <a:schemeClr val="bg1"/>
                </a:solidFill>
                <a:latin typeface="Times New Roman" panose="02020603050405020304" pitchFamily="18" charset="0"/>
                <a:ea typeface="Arial" panose="020B0604020202020204" pitchFamily="34" charset="0"/>
              </a:rPr>
              <a:t>                   </a:t>
            </a:r>
            <a:r>
              <a:rPr lang="vi-VN" sz="1800" dirty="0">
                <a:solidFill>
                  <a:schemeClr val="bg1"/>
                </a:solidFill>
                <a:latin typeface="Times New Roman" panose="02020603050405020304" pitchFamily="18" charset="0"/>
                <a:ea typeface="Arial" panose="020B0604020202020204" pitchFamily="34" charset="0"/>
              </a:rPr>
              <a:t>            This paper is predicated on speech emotion recognition using </a:t>
            </a:r>
            <a:r>
              <a:rPr lang="en-IN" sz="1800" dirty="0">
                <a:solidFill>
                  <a:schemeClr val="bg1"/>
                </a:solidFill>
                <a:latin typeface="Times New Roman" panose="02020603050405020304" pitchFamily="18" charset="0"/>
                <a:ea typeface="Arial" panose="020B0604020202020204" pitchFamily="34" charset="0"/>
              </a:rPr>
              <a:t>a support vector machine</a:t>
            </a:r>
            <a:r>
              <a:rPr lang="vi-VN" sz="1800" dirty="0">
                <a:solidFill>
                  <a:schemeClr val="bg1"/>
                </a:solidFill>
                <a:latin typeface="Times New Roman" panose="02020603050405020304" pitchFamily="18" charset="0"/>
                <a:ea typeface="Arial" panose="020B0604020202020204" pitchFamily="34" charset="0"/>
              </a:rPr>
              <a:t> model. During this section, we summarize the datasets, methods, and approaches in SER. Here speech is </a:t>
            </a:r>
            <a:r>
              <a:rPr lang="en-IN" sz="1800" dirty="0">
                <a:solidFill>
                  <a:schemeClr val="bg1"/>
                </a:solidFill>
                <a:latin typeface="Times New Roman" panose="02020603050405020304" pitchFamily="18" charset="0"/>
                <a:ea typeface="Arial" panose="020B0604020202020204" pitchFamily="34" charset="0"/>
              </a:rPr>
              <a:t>the </a:t>
            </a:r>
            <a:r>
              <a:rPr lang="vi-VN" sz="1800" dirty="0">
                <a:solidFill>
                  <a:schemeClr val="bg1"/>
                </a:solidFill>
                <a:latin typeface="Times New Roman" panose="02020603050405020304" pitchFamily="18" charset="0"/>
                <a:ea typeface="Arial" panose="020B0604020202020204" pitchFamily="34" charset="0"/>
              </a:rPr>
              <a:t>major source of human understanding so it is often utilized in major events for basic communication. This technology is employed in various </a:t>
            </a:r>
            <a:r>
              <a:rPr lang="en-IN" sz="1800" dirty="0">
                <a:solidFill>
                  <a:schemeClr val="bg1"/>
                </a:solidFill>
                <a:latin typeface="Times New Roman" panose="02020603050405020304" pitchFamily="18" charset="0"/>
                <a:ea typeface="Arial" panose="020B0604020202020204" pitchFamily="34" charset="0"/>
              </a:rPr>
              <a:t>fields</a:t>
            </a:r>
            <a:r>
              <a:rPr lang="vi-VN" sz="1800" dirty="0">
                <a:solidFill>
                  <a:schemeClr val="bg1"/>
                </a:solidFill>
                <a:latin typeface="Times New Roman" panose="02020603050405020304" pitchFamily="18" charset="0"/>
                <a:ea typeface="Arial" panose="020B0604020202020204" pitchFamily="34" charset="0"/>
              </a:rPr>
              <a:t> of </a:t>
            </a:r>
            <a:r>
              <a:rPr lang="en-IN" sz="1800" dirty="0">
                <a:solidFill>
                  <a:schemeClr val="bg1"/>
                </a:solidFill>
                <a:latin typeface="Times New Roman" panose="02020603050405020304" pitchFamily="18" charset="0"/>
                <a:ea typeface="Arial" panose="020B0604020202020204" pitchFamily="34" charset="0"/>
              </a:rPr>
              <a:t>human-machine</a:t>
            </a:r>
            <a:r>
              <a:rPr lang="vi-VN" sz="1800" dirty="0">
                <a:solidFill>
                  <a:schemeClr val="bg1"/>
                </a:solidFill>
                <a:latin typeface="Times New Roman" panose="02020603050405020304" pitchFamily="18" charset="0"/>
                <a:ea typeface="Arial" panose="020B0604020202020204" pitchFamily="34" charset="0"/>
              </a:rPr>
              <a:t> interaction. Here it is often utilized in online communication </a:t>
            </a:r>
            <a:r>
              <a:rPr lang="en-IN" sz="1800" dirty="0">
                <a:solidFill>
                  <a:schemeClr val="bg1"/>
                </a:solidFill>
                <a:latin typeface="Times New Roman" panose="02020603050405020304" pitchFamily="18" charset="0"/>
                <a:ea typeface="Arial" panose="020B0604020202020204" pitchFamily="34" charset="0"/>
              </a:rPr>
              <a:t>where</a:t>
            </a:r>
            <a:r>
              <a:rPr lang="vi-VN" sz="1800" dirty="0">
                <a:solidFill>
                  <a:schemeClr val="bg1"/>
                </a:solidFill>
                <a:latin typeface="Times New Roman" panose="02020603050405020304" pitchFamily="18" charset="0"/>
                <a:ea typeface="Arial" panose="020B0604020202020204" pitchFamily="34" charset="0"/>
              </a:rPr>
              <a:t> machine understands human emotion and may ask human what emotion were human is</a:t>
            </a:r>
            <a:r>
              <a:rPr lang="en-IN" sz="1800" dirty="0">
                <a:solidFill>
                  <a:schemeClr val="bg1"/>
                </a:solidFill>
                <a:latin typeface="Times New Roman" panose="02020603050405020304" pitchFamily="18" charset="0"/>
                <a:ea typeface="Arial" panose="020B0604020202020204" pitchFamily="34" charset="0"/>
              </a:rPr>
              <a:t>. </a:t>
            </a:r>
            <a:r>
              <a:rPr lang="vi-VN" sz="1800" dirty="0">
                <a:solidFill>
                  <a:schemeClr val="bg1"/>
                </a:solidFill>
                <a:latin typeface="Times New Roman" panose="02020603050405020304" pitchFamily="18" charset="0"/>
                <a:ea typeface="Arial" panose="020B0604020202020204" pitchFamily="34" charset="0"/>
              </a:rPr>
              <a:t>This proposed work of Emotion Recognition for </a:t>
            </a:r>
            <a:r>
              <a:rPr lang="en-IN" sz="1800" dirty="0">
                <a:solidFill>
                  <a:schemeClr val="bg1"/>
                </a:solidFill>
                <a:latin typeface="Times New Roman" panose="02020603050405020304" pitchFamily="18" charset="0"/>
                <a:ea typeface="Arial" panose="020B0604020202020204" pitchFamily="34" charset="0"/>
              </a:rPr>
              <a:t>input speech is </a:t>
            </a:r>
            <a:r>
              <a:rPr lang="vi-VN" sz="1800" dirty="0">
                <a:solidFill>
                  <a:schemeClr val="bg1"/>
                </a:solidFill>
                <a:latin typeface="Times New Roman" panose="02020603050405020304" pitchFamily="18" charset="0"/>
                <a:ea typeface="Arial" panose="020B0604020202020204" pitchFamily="34" charset="0"/>
              </a:rPr>
              <a:t>based on feature extraction and classification techniques. Here we are extracting </a:t>
            </a:r>
            <a:r>
              <a:rPr lang="en-IN" sz="1800" dirty="0">
                <a:solidFill>
                  <a:schemeClr val="bg1"/>
                </a:solidFill>
                <a:latin typeface="Times New Roman" panose="02020603050405020304" pitchFamily="18" charset="0"/>
                <a:ea typeface="Arial" panose="020B0604020202020204" pitchFamily="34" charset="0"/>
              </a:rPr>
              <a:t>the </a:t>
            </a:r>
            <a:r>
              <a:rPr lang="vi-VN" sz="1800" dirty="0">
                <a:solidFill>
                  <a:schemeClr val="bg1"/>
                </a:solidFill>
                <a:latin typeface="Times New Roman" panose="02020603050405020304" pitchFamily="18" charset="0"/>
                <a:ea typeface="Arial" panose="020B0604020202020204" pitchFamily="34" charset="0"/>
              </a:rPr>
              <a:t>MFCC feature from </a:t>
            </a:r>
            <a:r>
              <a:rPr lang="en-IN" sz="1800" dirty="0">
                <a:solidFill>
                  <a:schemeClr val="bg1"/>
                </a:solidFill>
                <a:latin typeface="Times New Roman" panose="02020603050405020304" pitchFamily="18" charset="0"/>
                <a:ea typeface="Arial" panose="020B0604020202020204" pitchFamily="34" charset="0"/>
              </a:rPr>
              <a:t>a human’s </a:t>
            </a:r>
            <a:r>
              <a:rPr lang="vi-VN" sz="1800" dirty="0">
                <a:solidFill>
                  <a:schemeClr val="bg1"/>
                </a:solidFill>
                <a:latin typeface="Times New Roman" panose="02020603050405020304" pitchFamily="18" charset="0"/>
                <a:ea typeface="Arial" panose="020B0604020202020204" pitchFamily="34" charset="0"/>
              </a:rPr>
              <a:t>speech signal for different emotional </a:t>
            </a:r>
            <a:r>
              <a:rPr lang="en-IN" sz="1800" dirty="0">
                <a:solidFill>
                  <a:schemeClr val="bg1"/>
                </a:solidFill>
                <a:latin typeface="Times New Roman" panose="02020603050405020304" pitchFamily="18" charset="0"/>
                <a:ea typeface="Arial" panose="020B0604020202020204" pitchFamily="34" charset="0"/>
              </a:rPr>
              <a:t>states</a:t>
            </a:r>
            <a:r>
              <a:rPr lang="vi-VN" sz="1800" dirty="0">
                <a:solidFill>
                  <a:schemeClr val="bg1"/>
                </a:solidFill>
                <a:latin typeface="Times New Roman" panose="02020603050405020304" pitchFamily="18" charset="0"/>
                <a:ea typeface="Arial" panose="020B0604020202020204" pitchFamily="34" charset="0"/>
              </a:rPr>
              <a:t>. This system aims to solve the manual method problems of the existing system.</a:t>
            </a:r>
            <a:r>
              <a:rPr lang="vi-VN" sz="1800" kern="1200" dirty="0">
                <a:solidFill>
                  <a:schemeClr val="bg1"/>
                </a:solidFill>
                <a:latin typeface="Times New Roman" panose="02020603050405020304" pitchFamily="18" charset="0"/>
                <a:ea typeface="Times New Roman" panose="02020603050405020304" pitchFamily="18" charset="0"/>
              </a:rPr>
              <a:t> </a:t>
            </a:r>
            <a:r>
              <a:rPr lang="vi-VN" sz="1800" dirty="0">
                <a:solidFill>
                  <a:schemeClr val="bg1"/>
                </a:solidFill>
                <a:latin typeface="Times New Roman" panose="02020603050405020304" pitchFamily="18" charset="0"/>
                <a:ea typeface="Arial" panose="020B0604020202020204" pitchFamily="34" charset="0"/>
              </a:rPr>
              <a:t>This system is </a:t>
            </a:r>
            <a:r>
              <a:rPr lang="en-IN" sz="1800" dirty="0">
                <a:solidFill>
                  <a:schemeClr val="bg1"/>
                </a:solidFill>
                <a:latin typeface="Times New Roman" panose="02020603050405020304" pitchFamily="18" charset="0"/>
                <a:ea typeface="Arial" panose="020B0604020202020204" pitchFamily="34" charset="0"/>
              </a:rPr>
              <a:t>user-friendly</a:t>
            </a:r>
            <a:r>
              <a:rPr lang="vi-VN" sz="1800" dirty="0">
                <a:solidFill>
                  <a:schemeClr val="bg1"/>
                </a:solidFill>
                <a:latin typeface="Times New Roman" panose="02020603050405020304" pitchFamily="18" charset="0"/>
                <a:ea typeface="Arial" panose="020B0604020202020204" pitchFamily="34" charset="0"/>
              </a:rPr>
              <a:t> and creates a bridge between </a:t>
            </a:r>
            <a:r>
              <a:rPr lang="en-IN" sz="1800" dirty="0">
                <a:solidFill>
                  <a:schemeClr val="bg1"/>
                </a:solidFill>
                <a:latin typeface="Times New Roman" panose="02020603050405020304" pitchFamily="18" charset="0"/>
                <a:ea typeface="Arial" panose="020B0604020202020204" pitchFamily="34" charset="0"/>
              </a:rPr>
              <a:t>machines</a:t>
            </a:r>
            <a:r>
              <a:rPr lang="vi-VN" sz="1800" dirty="0">
                <a:solidFill>
                  <a:schemeClr val="bg1"/>
                </a:solidFill>
                <a:latin typeface="Times New Roman" panose="02020603050405020304" pitchFamily="18" charset="0"/>
                <a:ea typeface="Arial" panose="020B0604020202020204" pitchFamily="34" charset="0"/>
              </a:rPr>
              <a:t> and </a:t>
            </a:r>
            <a:r>
              <a:rPr lang="en-IN" sz="1800" dirty="0">
                <a:solidFill>
                  <a:schemeClr val="bg1"/>
                </a:solidFill>
                <a:latin typeface="Times New Roman" panose="02020603050405020304" pitchFamily="18" charset="0"/>
                <a:ea typeface="Arial" panose="020B0604020202020204" pitchFamily="34" charset="0"/>
              </a:rPr>
              <a:t>humans.</a:t>
            </a:r>
          </a:p>
          <a:p>
            <a:pPr algn="ctr">
              <a:lnSpc>
                <a:spcPct val="150000"/>
              </a:lnSpc>
            </a:pPr>
            <a:r>
              <a:rPr lang="en-IN" sz="2000" b="1" dirty="0">
                <a:solidFill>
                  <a:schemeClr val="bg1"/>
                </a:solidFill>
                <a:latin typeface="Times New Roman" panose="02020603050405020304" pitchFamily="18" charset="0"/>
              </a:rPr>
              <a:t>“</a:t>
            </a:r>
            <a:r>
              <a:rPr lang="en-IN" sz="2400" b="1" dirty="0">
                <a:solidFill>
                  <a:schemeClr val="bg1"/>
                </a:solidFill>
                <a:latin typeface="Times New Roman" panose="02020603050405020304" pitchFamily="18" charset="0"/>
              </a:rPr>
              <a:t>We’re fascinated with machines that act in a human-like manner by predicting emotions because they’re a reflection of ourselves”</a:t>
            </a:r>
            <a:endParaRPr lang="en-IN" sz="2400" b="1" dirty="0">
              <a:solidFill>
                <a:schemeClr val="bg1"/>
              </a:solidFill>
            </a:endParaRPr>
          </a:p>
        </p:txBody>
      </p:sp>
    </p:spTree>
    <p:extLst>
      <p:ext uri="{BB962C8B-B14F-4D97-AF65-F5344CB8AC3E}">
        <p14:creationId xmlns:p14="http://schemas.microsoft.com/office/powerpoint/2010/main" val="2615787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222"/>
        <p:cNvGrpSpPr/>
        <p:nvPr/>
      </p:nvGrpSpPr>
      <p:grpSpPr>
        <a:xfrm>
          <a:off x="0" y="0"/>
          <a:ext cx="0" cy="0"/>
          <a:chOff x="0" y="0"/>
          <a:chExt cx="0" cy="0"/>
        </a:xfrm>
      </p:grpSpPr>
      <p:sp>
        <p:nvSpPr>
          <p:cNvPr id="223" name="Google Shape;223;p22"/>
          <p:cNvSpPr txBox="1"/>
          <p:nvPr/>
        </p:nvSpPr>
        <p:spPr>
          <a:xfrm>
            <a:off x="1462574" y="2154815"/>
            <a:ext cx="6097554" cy="707886"/>
          </a:xfrm>
          <a:prstGeom prst="rect">
            <a:avLst/>
          </a:prstGeom>
          <a:noFill/>
          <a:ln>
            <a:noFill/>
          </a:ln>
        </p:spPr>
        <p:txBody>
          <a:bodyPr spcFirstLastPara="1" wrap="square" lIns="91425" tIns="45700" rIns="91425" bIns="45700" anchor="t" anchorCtr="0">
            <a:spAutoFit/>
          </a:bodyPr>
          <a:lstStyle/>
          <a:p>
            <a:r>
              <a:rPr lang="en-US" sz="2000" b="1" u="sng" dirty="0">
                <a:solidFill>
                  <a:schemeClr val="lt1"/>
                </a:solidFill>
                <a:latin typeface="Calibri"/>
                <a:ea typeface="Calibri"/>
                <a:cs typeface="Calibri"/>
                <a:sym typeface="Calibri"/>
              </a:rPr>
              <a:t>FUTURE ENHANCEMENT:</a:t>
            </a:r>
            <a:br>
              <a:rPr lang="en-US" sz="2000" b="1" u="sng" dirty="0">
                <a:solidFill>
                  <a:schemeClr val="dk1"/>
                </a:solidFill>
                <a:latin typeface="Calibri"/>
                <a:ea typeface="Calibri"/>
                <a:cs typeface="Calibri"/>
                <a:sym typeface="Calibri"/>
              </a:rPr>
            </a:br>
            <a:endParaRPr sz="2000" b="1" u="sng" dirty="0">
              <a:solidFill>
                <a:schemeClr val="dk1"/>
              </a:solidFill>
              <a:latin typeface="Calibri"/>
              <a:ea typeface="Calibri"/>
              <a:cs typeface="Calibri"/>
              <a:sym typeface="Calibri"/>
            </a:endParaRPr>
          </a:p>
        </p:txBody>
      </p:sp>
      <p:sp>
        <p:nvSpPr>
          <p:cNvPr id="224" name="Google Shape;224;p22"/>
          <p:cNvSpPr txBox="1"/>
          <p:nvPr/>
        </p:nvSpPr>
        <p:spPr>
          <a:xfrm>
            <a:off x="2143432" y="2739141"/>
            <a:ext cx="8829366" cy="1754286"/>
          </a:xfrm>
          <a:prstGeom prst="rect">
            <a:avLst/>
          </a:prstGeom>
          <a:noFill/>
          <a:ln>
            <a:noFill/>
          </a:ln>
        </p:spPr>
        <p:txBody>
          <a:bodyPr spcFirstLastPara="1" wrap="square" lIns="91425" tIns="45700" rIns="91425" bIns="45700" anchor="t" anchorCtr="0">
            <a:spAutoFit/>
          </a:bodyPr>
          <a:lstStyle/>
          <a:p>
            <a:pPr marL="285750" indent="-285750" algn="just">
              <a:lnSpc>
                <a:spcPct val="150000"/>
              </a:lnSpc>
              <a:buClr>
                <a:schemeClr val="lt1"/>
              </a:buClr>
              <a:buSzPts val="2800"/>
              <a:buFont typeface="Noto Sans Symbols"/>
              <a:buChar char="❖"/>
            </a:pPr>
            <a:r>
              <a:rPr lang="en-US" sz="1800" dirty="0">
                <a:solidFill>
                  <a:schemeClr val="lt1"/>
                </a:solidFill>
                <a:latin typeface="Calibri"/>
                <a:ea typeface="Calibri"/>
                <a:cs typeface="Calibri"/>
                <a:sym typeface="Calibri"/>
              </a:rPr>
              <a:t>In the future we increased the performance of this process and able to get more accuracy.</a:t>
            </a:r>
            <a:endParaRPr dirty="0"/>
          </a:p>
          <a:p>
            <a:pPr marL="285750" indent="-285750" algn="just">
              <a:lnSpc>
                <a:spcPct val="150000"/>
              </a:lnSpc>
              <a:buClr>
                <a:schemeClr val="lt1"/>
              </a:buClr>
              <a:buSzPts val="2800"/>
              <a:buFont typeface="Noto Sans Symbols"/>
              <a:buChar char="❖"/>
            </a:pPr>
            <a:r>
              <a:rPr lang="en-US" sz="1800" dirty="0">
                <a:solidFill>
                  <a:schemeClr val="lt1"/>
                </a:solidFill>
                <a:latin typeface="Calibri"/>
                <a:ea typeface="Calibri"/>
                <a:cs typeface="Calibri"/>
                <a:sym typeface="Calibri"/>
              </a:rPr>
              <a:t>The </a:t>
            </a: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main</a:t>
            </a:r>
            <a:r>
              <a:rPr lang="en-US" sz="1800" dirty="0">
                <a:solidFill>
                  <a:schemeClr val="lt1"/>
                </a:solidFill>
                <a:latin typeface="Calibri"/>
                <a:ea typeface="Calibri"/>
                <a:cs typeface="Calibri"/>
                <a:sym typeface="Calibri"/>
              </a:rPr>
              <a:t> implementation of our project is to recognize the emotions even on live ongoing calls.</a:t>
            </a:r>
            <a:endParaRPr sz="1800" dirty="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0F84B3-3FEE-DF3E-E471-4FC08F6FA643}"/>
              </a:ext>
            </a:extLst>
          </p:cNvPr>
          <p:cNvSpPr txBox="1"/>
          <p:nvPr/>
        </p:nvSpPr>
        <p:spPr>
          <a:xfrm>
            <a:off x="1071716" y="1719834"/>
            <a:ext cx="9606116" cy="4862870"/>
          </a:xfrm>
          <a:prstGeom prst="rect">
            <a:avLst/>
          </a:prstGeom>
          <a:noFill/>
        </p:spPr>
        <p:txBody>
          <a:bodyPr wrap="square">
            <a:spAutoFit/>
          </a:bodyPr>
          <a:lstStyle/>
          <a:p>
            <a:pPr algn="just">
              <a:spcAft>
                <a:spcPts val="800"/>
              </a:spcAft>
            </a:pPr>
            <a:r>
              <a:rPr lang="vi-VN" sz="1800" b="1"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REFERENCES</a:t>
            </a:r>
            <a:r>
              <a:rPr lang="en-IN" sz="1800" b="1" u="sng"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a:t>
            </a:r>
          </a:p>
          <a:p>
            <a:pPr algn="just">
              <a:spcAft>
                <a:spcPts val="800"/>
              </a:spcAft>
            </a:pPr>
            <a:r>
              <a:rPr lang="vi-VN" sz="1800"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endPar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just">
              <a:spcAft>
                <a:spcPts val="800"/>
              </a:spcAft>
              <a:buClr>
                <a:schemeClr val="bg1"/>
              </a:buClr>
            </a:pPr>
            <a:r>
              <a:rPr lang="en-IN" sz="1800" dirty="0">
                <a:solidFill>
                  <a:schemeClr val="bg1"/>
                </a:solidFill>
                <a:latin typeface="Times New Roman" panose="02020603050405020304" pitchFamily="18" charset="0"/>
                <a:ea typeface="Arial" panose="020B0604020202020204" pitchFamily="34" charset="0"/>
              </a:rPr>
              <a:t>[1]   Dias Issa, M. </a:t>
            </a:r>
            <a:r>
              <a:rPr lang="en-IN" sz="1800" dirty="0" err="1">
                <a:solidFill>
                  <a:schemeClr val="bg1"/>
                </a:solidFill>
                <a:latin typeface="Times New Roman" panose="02020603050405020304" pitchFamily="18" charset="0"/>
                <a:ea typeface="Arial" panose="020B0604020202020204" pitchFamily="34" charset="0"/>
              </a:rPr>
              <a:t>Fatih</a:t>
            </a:r>
            <a:r>
              <a:rPr lang="en-IN" sz="1800" dirty="0">
                <a:solidFill>
                  <a:schemeClr val="bg1"/>
                </a:solidFill>
                <a:latin typeface="Times New Roman" panose="02020603050405020304" pitchFamily="18" charset="0"/>
                <a:ea typeface="Arial" panose="020B0604020202020204" pitchFamily="34" charset="0"/>
              </a:rPr>
              <a:t> </a:t>
            </a:r>
            <a:r>
              <a:rPr lang="en-IN" sz="1800" dirty="0" err="1">
                <a:solidFill>
                  <a:schemeClr val="bg1"/>
                </a:solidFill>
                <a:latin typeface="Times New Roman" panose="02020603050405020304" pitchFamily="18" charset="0"/>
                <a:ea typeface="Arial" panose="020B0604020202020204" pitchFamily="34" charset="0"/>
              </a:rPr>
              <a:t>Demirci</a:t>
            </a:r>
            <a:r>
              <a:rPr lang="en-IN" sz="1800" dirty="0">
                <a:solidFill>
                  <a:schemeClr val="bg1"/>
                </a:solidFill>
                <a:latin typeface="Times New Roman" panose="02020603050405020304" pitchFamily="18" charset="0"/>
                <a:ea typeface="Arial" panose="020B0604020202020204" pitchFamily="34" charset="0"/>
              </a:rPr>
              <a:t>, Adnan </a:t>
            </a:r>
            <a:r>
              <a:rPr lang="en-IN" sz="1800" dirty="0" err="1">
                <a:solidFill>
                  <a:schemeClr val="bg1"/>
                </a:solidFill>
                <a:latin typeface="Times New Roman" panose="02020603050405020304" pitchFamily="18" charset="0"/>
                <a:ea typeface="Arial" panose="020B0604020202020204" pitchFamily="34" charset="0"/>
              </a:rPr>
              <a:t>Yazici,Speech</a:t>
            </a:r>
            <a:r>
              <a:rPr lang="en-IN" sz="1800" dirty="0">
                <a:solidFill>
                  <a:schemeClr val="bg1"/>
                </a:solidFill>
                <a:latin typeface="Times New Roman" panose="02020603050405020304" pitchFamily="18" charset="0"/>
                <a:ea typeface="Arial" panose="020B0604020202020204" pitchFamily="34" charset="0"/>
              </a:rPr>
              <a:t> emotion recognition with deep convolutional neural </a:t>
            </a:r>
            <a:r>
              <a:rPr lang="en-IN" sz="1800" dirty="0" err="1">
                <a:solidFill>
                  <a:schemeClr val="bg1"/>
                </a:solidFill>
                <a:latin typeface="Times New Roman" panose="02020603050405020304" pitchFamily="18" charset="0"/>
                <a:ea typeface="Arial" panose="020B0604020202020204" pitchFamily="34" charset="0"/>
              </a:rPr>
              <a:t>networks,Biomedical</a:t>
            </a:r>
            <a:r>
              <a:rPr lang="en-IN" sz="1800" dirty="0">
                <a:solidFill>
                  <a:schemeClr val="bg1"/>
                </a:solidFill>
                <a:latin typeface="Times New Roman" panose="02020603050405020304" pitchFamily="18" charset="0"/>
                <a:ea typeface="Arial" panose="020B0604020202020204" pitchFamily="34" charset="0"/>
              </a:rPr>
              <a:t> Signal Processing and </a:t>
            </a:r>
            <a:r>
              <a:rPr lang="en-IN" sz="1800" dirty="0" err="1">
                <a:solidFill>
                  <a:schemeClr val="bg1"/>
                </a:solidFill>
                <a:latin typeface="Times New Roman" panose="02020603050405020304" pitchFamily="18" charset="0"/>
                <a:ea typeface="Arial" panose="020B0604020202020204" pitchFamily="34" charset="0"/>
              </a:rPr>
              <a:t>Control,Volume</a:t>
            </a:r>
            <a:r>
              <a:rPr lang="en-IN" sz="1800" dirty="0">
                <a:solidFill>
                  <a:schemeClr val="bg1"/>
                </a:solidFill>
                <a:latin typeface="Times New Roman" panose="02020603050405020304" pitchFamily="18" charset="0"/>
                <a:ea typeface="Arial" panose="020B0604020202020204" pitchFamily="34" charset="0"/>
              </a:rPr>
              <a:t> 59,2020,101894,ISSN 1746-8094</a:t>
            </a:r>
            <a:r>
              <a:rPr lang="en-IN" sz="1800" b="1" dirty="0">
                <a:solidFill>
                  <a:schemeClr val="bg1"/>
                </a:solidFill>
                <a:latin typeface="Times New Roman" panose="02020603050405020304" pitchFamily="18" charset="0"/>
                <a:ea typeface="Arial" panose="020B0604020202020204" pitchFamily="34" charset="0"/>
              </a:rPr>
              <a:t>.</a:t>
            </a:r>
            <a:endParaRPr lang="en-IN" sz="1800" dirty="0">
              <a:solidFill>
                <a:schemeClr val="bg1"/>
              </a:solidFill>
              <a:latin typeface="Times New Roman" panose="02020603050405020304" pitchFamily="18" charset="0"/>
              <a:ea typeface="Arial" panose="020B0604020202020204" pitchFamily="34" charset="0"/>
            </a:endParaRPr>
          </a:p>
          <a:p>
            <a:pPr marL="408305" algn="just">
              <a:spcAft>
                <a:spcPts val="800"/>
              </a:spcAft>
            </a:pPr>
            <a:r>
              <a:rPr lang="vi-VN" sz="1800" dirty="0">
                <a:solidFill>
                  <a:schemeClr val="bg1"/>
                </a:solidFill>
                <a:latin typeface="Times New Roman" panose="02020603050405020304" pitchFamily="18" charset="0"/>
                <a:ea typeface="Arial" panose="020B0604020202020204" pitchFamily="34" charset="0"/>
              </a:rPr>
              <a:t> </a:t>
            </a:r>
            <a:endParaRPr lang="en-IN" sz="1800" dirty="0">
              <a:solidFill>
                <a:schemeClr val="bg1"/>
              </a:solidFill>
              <a:latin typeface="Times New Roman" panose="02020603050405020304" pitchFamily="18" charset="0"/>
              <a:ea typeface="Arial" panose="020B0604020202020204" pitchFamily="34" charset="0"/>
            </a:endParaRPr>
          </a:p>
          <a:p>
            <a:pPr lvl="0" algn="just"/>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[2]   Jianhua Zhang, Zhong Yin, Peng Chen, Stefano </a:t>
            </a:r>
            <a:r>
              <a:rPr lang="en-IN" sz="1800" dirty="0" err="1">
                <a:solidFill>
                  <a:schemeClr val="bg1"/>
                </a:solidFill>
                <a:latin typeface="Times New Roman" panose="02020603050405020304" pitchFamily="18" charset="0"/>
                <a:ea typeface="Arial" panose="020B0604020202020204" pitchFamily="34" charset="0"/>
                <a:cs typeface="Times New Roman" panose="02020603050405020304" pitchFamily="18" charset="0"/>
              </a:rPr>
              <a:t>Nichele</a:t>
            </a:r>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Emotion recognition using multi-modal data and machine learning techniques: A tutorial and review, Information Fusion, Volume 59,2020,Pages 103-126, ISSN 1566-2535.</a:t>
            </a:r>
          </a:p>
          <a:p>
            <a:pPr marL="408305" algn="just"/>
            <a:r>
              <a:rPr lang="vi-V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endPar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just">
              <a:spcAft>
                <a:spcPts val="800"/>
              </a:spcAft>
            </a:pPr>
            <a:r>
              <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[3]   </a:t>
            </a:r>
            <a:r>
              <a:rPr lang="vi-V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T.Sai Samhith, G.Nishika, M.Prayuktha, M.Bharat Chandra, Dr.Sunil Bhutada, G.Prasadu, Speech Emotion Recognition using Machine Learning Algorithms, Volume 9, Issue 6 June 2021, © 2021 IJCRT, ISSN: 2320-2882</a:t>
            </a:r>
            <a:endPar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just">
              <a:spcAft>
                <a:spcPts val="800"/>
              </a:spcAft>
            </a:pPr>
            <a:r>
              <a:rPr lang="vi-V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 </a:t>
            </a:r>
            <a:endParaRPr lang="en-IN" sz="18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lvl="0" algn="just"/>
            <a:r>
              <a:rPr lang="en-IN"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   Leila </a:t>
            </a:r>
            <a:r>
              <a:rPr lang="en-IN" sz="1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Kerkeni</a:t>
            </a:r>
            <a:r>
              <a:rPr lang="en-IN"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Youssef </a:t>
            </a:r>
            <a:r>
              <a:rPr lang="en-IN" sz="1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Serrestou</a:t>
            </a:r>
            <a:r>
              <a:rPr lang="en-IN"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Mohamed </a:t>
            </a:r>
            <a:r>
              <a:rPr lang="en-IN" sz="1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Mbarki</a:t>
            </a:r>
            <a:r>
              <a:rPr lang="en-IN"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Kosai </a:t>
            </a:r>
            <a:r>
              <a:rPr lang="en-IN" sz="1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Raoof</a:t>
            </a:r>
            <a:r>
              <a:rPr lang="en-IN"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Mohamed Ali </a:t>
            </a:r>
            <a:r>
              <a:rPr lang="en-IN" sz="1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Mahjoub</a:t>
            </a:r>
            <a:r>
              <a:rPr lang="en-IN"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Catherine </a:t>
            </a:r>
            <a:r>
              <a:rPr lang="en-IN" sz="18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Cleder</a:t>
            </a:r>
            <a:r>
              <a:rPr lang="en-IN" sz="1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Automatic Speech Emotion Recognition Using Machine Learning, March 2019.</a:t>
            </a:r>
            <a:endParaRPr lang="en-IN" sz="1800"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69739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20"/>
        <p:cNvGrpSpPr/>
        <p:nvPr/>
      </p:nvGrpSpPr>
      <p:grpSpPr>
        <a:xfrm>
          <a:off x="0" y="0"/>
          <a:ext cx="0" cy="0"/>
          <a:chOff x="0" y="0"/>
          <a:chExt cx="0" cy="0"/>
        </a:xfrm>
      </p:grpSpPr>
      <p:sp>
        <p:nvSpPr>
          <p:cNvPr id="121" name="Google Shape;121;p4"/>
          <p:cNvSpPr txBox="1"/>
          <p:nvPr/>
        </p:nvSpPr>
        <p:spPr>
          <a:xfrm>
            <a:off x="573482" y="195529"/>
            <a:ext cx="6186196" cy="369332"/>
          </a:xfrm>
          <a:prstGeom prst="rect">
            <a:avLst/>
          </a:prstGeom>
          <a:noFill/>
          <a:ln>
            <a:noFill/>
          </a:ln>
        </p:spPr>
        <p:txBody>
          <a:bodyPr spcFirstLastPara="1" wrap="square" lIns="91425" tIns="45700" rIns="91425" bIns="45700" anchor="t" anchorCtr="0">
            <a:spAutoFit/>
          </a:bodyPr>
          <a:lstStyle/>
          <a:p>
            <a:pPr algn="just"/>
            <a:r>
              <a:rPr lang="en-US" sz="1800" b="1" u="sng" dirty="0">
                <a:solidFill>
                  <a:schemeClr val="lt1"/>
                </a:solidFill>
                <a:latin typeface="Times New Roman" panose="02020603050405020304" pitchFamily="18" charset="0"/>
                <a:ea typeface="Gill Sans"/>
                <a:cs typeface="Times New Roman" panose="02020603050405020304" pitchFamily="18" charset="0"/>
                <a:sym typeface="Gill Sans"/>
              </a:rPr>
              <a:t>LITERATURE SURVEY:</a:t>
            </a:r>
            <a:endParaRPr sz="18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graphicFrame>
        <p:nvGraphicFramePr>
          <p:cNvPr id="122" name="Google Shape;122;p4"/>
          <p:cNvGraphicFramePr/>
          <p:nvPr>
            <p:extLst>
              <p:ext uri="{D42A27DB-BD31-4B8C-83A1-F6EECF244321}">
                <p14:modId xmlns:p14="http://schemas.microsoft.com/office/powerpoint/2010/main" val="1750044563"/>
              </p:ext>
            </p:extLst>
          </p:nvPr>
        </p:nvGraphicFramePr>
        <p:xfrm>
          <a:off x="284789" y="596921"/>
          <a:ext cx="11622423" cy="6065550"/>
        </p:xfrm>
        <a:graphic>
          <a:graphicData uri="http://schemas.openxmlformats.org/drawingml/2006/table">
            <a:tbl>
              <a:tblPr firstRow="1" firstCol="1" bandRow="1">
                <a:tableStyleId>{073A0DAA-6AF3-43AB-8588-CEC1D06C72B9}</a:tableStyleId>
              </a:tblPr>
              <a:tblGrid>
                <a:gridCol w="589647">
                  <a:extLst>
                    <a:ext uri="{9D8B030D-6E8A-4147-A177-3AD203B41FA5}">
                      <a16:colId xmlns:a16="http://schemas.microsoft.com/office/drawing/2014/main" val="20000"/>
                    </a:ext>
                  </a:extLst>
                </a:gridCol>
                <a:gridCol w="907447">
                  <a:extLst>
                    <a:ext uri="{9D8B030D-6E8A-4147-A177-3AD203B41FA5}">
                      <a16:colId xmlns:a16="http://schemas.microsoft.com/office/drawing/2014/main" val="20001"/>
                    </a:ext>
                  </a:extLst>
                </a:gridCol>
                <a:gridCol w="1511924">
                  <a:extLst>
                    <a:ext uri="{9D8B030D-6E8A-4147-A177-3AD203B41FA5}">
                      <a16:colId xmlns:a16="http://schemas.microsoft.com/office/drawing/2014/main" val="20002"/>
                    </a:ext>
                  </a:extLst>
                </a:gridCol>
                <a:gridCol w="1627205">
                  <a:extLst>
                    <a:ext uri="{9D8B030D-6E8A-4147-A177-3AD203B41FA5}">
                      <a16:colId xmlns:a16="http://schemas.microsoft.com/office/drawing/2014/main" val="20003"/>
                    </a:ext>
                  </a:extLst>
                </a:gridCol>
                <a:gridCol w="2829900">
                  <a:extLst>
                    <a:ext uri="{9D8B030D-6E8A-4147-A177-3AD203B41FA5}">
                      <a16:colId xmlns:a16="http://schemas.microsoft.com/office/drawing/2014/main" val="20004"/>
                    </a:ext>
                  </a:extLst>
                </a:gridCol>
                <a:gridCol w="2336986">
                  <a:extLst>
                    <a:ext uri="{9D8B030D-6E8A-4147-A177-3AD203B41FA5}">
                      <a16:colId xmlns:a16="http://schemas.microsoft.com/office/drawing/2014/main" val="20005"/>
                    </a:ext>
                  </a:extLst>
                </a:gridCol>
                <a:gridCol w="1819314">
                  <a:extLst>
                    <a:ext uri="{9D8B030D-6E8A-4147-A177-3AD203B41FA5}">
                      <a16:colId xmlns:a16="http://schemas.microsoft.com/office/drawing/2014/main" val="20006"/>
                    </a:ext>
                  </a:extLst>
                </a:gridCol>
              </a:tblGrid>
              <a:tr h="533087">
                <a:tc>
                  <a:txBody>
                    <a:bodyPr/>
                    <a:lstStyle/>
                    <a:p>
                      <a:pPr marL="0" marR="0" lvl="0" indent="0" algn="ctr" rtl="0">
                        <a:spcBef>
                          <a:spcPts val="0"/>
                        </a:spcBef>
                        <a:spcAft>
                          <a:spcPts val="0"/>
                        </a:spcAft>
                        <a:buNone/>
                      </a:pPr>
                      <a:r>
                        <a:rPr lang="en-US" sz="1500" b="1" u="none" strike="noStrike" cap="none" dirty="0">
                          <a:solidFill>
                            <a:schemeClr val="lt1"/>
                          </a:solidFill>
                          <a:latin typeface="Times New Roman" panose="02020603050405020304" pitchFamily="18" charset="0"/>
                          <a:cs typeface="Times New Roman" panose="02020603050405020304" pitchFamily="18" charset="0"/>
                        </a:rPr>
                        <a:t>S.</a:t>
                      </a:r>
                      <a:endParaRPr sz="1500" b="1"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500" b="1" u="none" strike="noStrike" cap="none" dirty="0">
                          <a:solidFill>
                            <a:schemeClr val="lt1"/>
                          </a:solidFill>
                          <a:latin typeface="Times New Roman" panose="02020603050405020304" pitchFamily="18" charset="0"/>
                          <a:cs typeface="Times New Roman" panose="02020603050405020304" pitchFamily="18" charset="0"/>
                        </a:rPr>
                        <a:t>NO.</a:t>
                      </a:r>
                      <a:endParaRPr sz="1500" b="1"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dirty="0">
                          <a:solidFill>
                            <a:schemeClr val="lt1"/>
                          </a:solidFill>
                          <a:latin typeface="Times New Roman" panose="02020603050405020304" pitchFamily="18" charset="0"/>
                          <a:cs typeface="Times New Roman" panose="02020603050405020304" pitchFamily="18" charset="0"/>
                        </a:rPr>
                        <a:t>YEAR</a:t>
                      </a:r>
                      <a:endParaRPr sz="1500" b="1"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dirty="0">
                          <a:solidFill>
                            <a:schemeClr val="lt1"/>
                          </a:solidFill>
                          <a:latin typeface="Times New Roman" panose="02020603050405020304" pitchFamily="18" charset="0"/>
                          <a:cs typeface="Times New Roman" panose="02020603050405020304" pitchFamily="18" charset="0"/>
                        </a:rPr>
                        <a:t>TITLE</a:t>
                      </a:r>
                      <a:endParaRPr sz="1500" b="1"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dirty="0">
                          <a:solidFill>
                            <a:schemeClr val="lt1"/>
                          </a:solidFill>
                          <a:latin typeface="Times New Roman" panose="02020603050405020304" pitchFamily="18" charset="0"/>
                          <a:cs typeface="Times New Roman" panose="02020603050405020304" pitchFamily="18" charset="0"/>
                        </a:rPr>
                        <a:t>AUTHOR</a:t>
                      </a:r>
                      <a:endParaRPr sz="1500" b="1"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dirty="0">
                          <a:solidFill>
                            <a:schemeClr val="lt1"/>
                          </a:solidFill>
                          <a:latin typeface="Times New Roman" panose="02020603050405020304" pitchFamily="18" charset="0"/>
                          <a:cs typeface="Times New Roman" panose="02020603050405020304" pitchFamily="18" charset="0"/>
                        </a:rPr>
                        <a:t>MERITS</a:t>
                      </a:r>
                      <a:endParaRPr sz="1500" b="1"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a:solidFill>
                            <a:schemeClr val="lt1"/>
                          </a:solidFill>
                          <a:latin typeface="Times New Roman" panose="02020603050405020304" pitchFamily="18" charset="0"/>
                          <a:cs typeface="Times New Roman" panose="02020603050405020304" pitchFamily="18" charset="0"/>
                        </a:rPr>
                        <a:t>DEMERITS</a:t>
                      </a:r>
                      <a:endParaRPr sz="15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500" b="1" u="none" strike="noStrike" cap="none">
                          <a:solidFill>
                            <a:schemeClr val="lt1"/>
                          </a:solidFill>
                          <a:latin typeface="Times New Roman" panose="02020603050405020304" pitchFamily="18" charset="0"/>
                          <a:cs typeface="Times New Roman" panose="02020603050405020304" pitchFamily="18" charset="0"/>
                        </a:rPr>
                        <a:t>KEYPOINTS</a:t>
                      </a:r>
                      <a:endParaRPr sz="15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extLst>
                  <a:ext uri="{0D108BD9-81ED-4DB2-BD59-A6C34878D82A}">
                    <a16:rowId xmlns:a16="http://schemas.microsoft.com/office/drawing/2014/main" val="10000"/>
                  </a:ext>
                </a:extLst>
              </a:tr>
              <a:tr h="2991165">
                <a:tc>
                  <a:txBody>
                    <a:bodyPr/>
                    <a:lstStyle/>
                    <a:p>
                      <a:pPr marL="0" marR="0" lvl="0" indent="0" algn="just" rtl="0">
                        <a:spcBef>
                          <a:spcPts val="0"/>
                        </a:spcBef>
                        <a:spcAft>
                          <a:spcPts val="0"/>
                        </a:spcAft>
                        <a:buNone/>
                      </a:pPr>
                      <a:r>
                        <a:rPr lang="en-US" sz="1500" b="1" u="none" strike="noStrike" cap="none" dirty="0">
                          <a:solidFill>
                            <a:schemeClr val="bg1"/>
                          </a:solidFill>
                          <a:latin typeface="Times New Roman" panose="02020603050405020304" pitchFamily="18" charset="0"/>
                          <a:cs typeface="Times New Roman" panose="02020603050405020304" pitchFamily="18" charset="0"/>
                        </a:rPr>
                        <a:t>1</a:t>
                      </a:r>
                      <a:endParaRPr sz="1500" b="1"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en-US" sz="1400" b="1" u="none" strike="noStrike" cap="none" dirty="0">
                          <a:solidFill>
                            <a:schemeClr val="tx1"/>
                          </a:solidFill>
                          <a:latin typeface="Times New Roman" panose="02020603050405020304" pitchFamily="18" charset="0"/>
                          <a:cs typeface="Times New Roman" panose="02020603050405020304" pitchFamily="18" charset="0"/>
                        </a:rPr>
                        <a:t>2019</a:t>
                      </a: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Automatic Speech Emotion Recognition Using Machine Learning</a:t>
                      </a:r>
                      <a:endParaRPr lang="en-US"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0" marR="0" lvl="0" indent="0" algn="just" rtl="0">
                        <a:spcBef>
                          <a:spcPts val="0"/>
                        </a:spcBef>
                        <a:spcAft>
                          <a:spcPts val="0"/>
                        </a:spcAft>
                        <a:buNone/>
                      </a:pP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Leila Kerkeni, Youssef Serrestou, Mohamed Mbarki, Kosai Raoof, Mohamed Ali Mahjoub, and Catherine Cleder</a:t>
                      </a:r>
                      <a:endParaRPr lang="vi-VN"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0" marR="0" lvl="0" indent="0" algn="just" rtl="0">
                        <a:spcBef>
                          <a:spcPts val="0"/>
                        </a:spcBef>
                        <a:spcAft>
                          <a:spcPts val="0"/>
                        </a:spcAft>
                        <a:buNone/>
                      </a:pP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lvl="0" indent="-285750">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They presented an automatic speech emotion recognition (SER) system using three machine learning algorithms (MLR, SVM, and RNN) to classify seven emotions.</a:t>
                      </a:r>
                    </a:p>
                    <a:p>
                      <a:pPr marL="285750" lvl="0" indent="-285750">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SER reported the best recognition rate of 94% on the Spanish database.</a:t>
                      </a:r>
                    </a:p>
                    <a:p>
                      <a:pPr marL="285750" indent="-285750">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Berlin database, all of the classifiers achieve an accuracy of 83%</a:t>
                      </a:r>
                      <a:endParaRPr lang="en-US"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0" marR="0" lvl="0" indent="0" algn="just" rtl="0">
                        <a:spcBef>
                          <a:spcPts val="0"/>
                        </a:spcBef>
                        <a:spcAft>
                          <a:spcPts val="0"/>
                        </a:spcAft>
                        <a:buClr>
                          <a:schemeClr val="lt1"/>
                        </a:buClr>
                        <a:buSzPts val="1400"/>
                        <a:buFont typeface="Noto Sans Symbols"/>
                        <a:buNone/>
                      </a:pP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lvl="0" indent="-285750">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Feature selection techniques show that more information is not always good in machine learning applications.</a:t>
                      </a:r>
                    </a:p>
                    <a:p>
                      <a:pPr marL="285750" lvl="0" indent="-285750">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Recurrent neural networks (RNN) suffer from the problem of very long training times.</a:t>
                      </a:r>
                    </a:p>
                    <a:p>
                      <a:pPr marL="285750" lvl="0" indent="-285750" algn="just">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The quality of the feature selection affects the emotion recognition rate.</a:t>
                      </a:r>
                      <a:endParaRPr lang="en-US"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p>
                      <a:pPr marL="285750" marR="0" lvl="0" indent="-285750" algn="just" rtl="0">
                        <a:spcBef>
                          <a:spcPts val="0"/>
                        </a:spcBef>
                        <a:spcAft>
                          <a:spcPts val="0"/>
                        </a:spcAft>
                        <a:buClr>
                          <a:schemeClr val="lt1"/>
                        </a:buClr>
                        <a:buSzPts val="1400"/>
                        <a:buFont typeface="Wingdings" panose="05000000000000000000" pitchFamily="2" charset="2"/>
                        <a:buChar char="v"/>
                      </a:pP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speech emotion recognition, feature extraction recurrent neural, network SVM,</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multivariate linear regression, MFCC,</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modulation spectral features.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pPr marL="0" marR="0" lvl="0" indent="0" algn="just" rtl="0">
                        <a:spcBef>
                          <a:spcPts val="0"/>
                        </a:spcBef>
                        <a:spcAft>
                          <a:spcPts val="0"/>
                        </a:spcAft>
                        <a:buNone/>
                      </a:pPr>
                      <a:endParaRPr sz="1400"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2133141">
                <a:tc>
                  <a:txBody>
                    <a:bodyPr/>
                    <a:lstStyle/>
                    <a:p>
                      <a:pPr marL="0" marR="0" lvl="0" indent="0" algn="just" rtl="0">
                        <a:spcBef>
                          <a:spcPts val="0"/>
                        </a:spcBef>
                        <a:spcAft>
                          <a:spcPts val="0"/>
                        </a:spcAft>
                        <a:buNone/>
                      </a:pPr>
                      <a:r>
                        <a:rPr lang="en-US" sz="1500" b="1" u="none" strike="noStrike" cap="none" dirty="0">
                          <a:solidFill>
                            <a:schemeClr val="bg1"/>
                          </a:solidFill>
                          <a:latin typeface="Times New Roman" panose="02020603050405020304" pitchFamily="18" charset="0"/>
                          <a:cs typeface="Times New Roman" panose="02020603050405020304" pitchFamily="18" charset="0"/>
                        </a:rPr>
                        <a:t>2</a:t>
                      </a:r>
                      <a:endParaRPr sz="1500" b="1"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en-US" sz="1400" b="1" u="none" strike="noStrike" cap="none" dirty="0">
                          <a:solidFill>
                            <a:schemeClr val="tx1"/>
                          </a:solidFill>
                          <a:latin typeface="Times New Roman" panose="02020603050405020304" pitchFamily="18" charset="0"/>
                          <a:cs typeface="Times New Roman" panose="02020603050405020304" pitchFamily="18" charset="0"/>
                        </a:rPr>
                        <a:t>2020</a:t>
                      </a: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Emotion recognition using multi-modal data and machine learning techniques</a:t>
                      </a:r>
                      <a:endParaRPr lang="en-US"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p>
                      <a:pPr marL="0" marR="0" lvl="0" indent="0" algn="just" rtl="0">
                        <a:spcBef>
                          <a:spcPts val="0"/>
                        </a:spcBef>
                        <a:spcAft>
                          <a:spcPts val="0"/>
                        </a:spcAft>
                        <a:buNone/>
                      </a:pP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Jianhua Zhang, Zhong Yin, Peng Chen, Stefano </a:t>
                      </a:r>
                      <a:r>
                        <a:rPr lang="en-US" sz="1400" b="1" u="none" strike="noStrike" cap="none" dirty="0" err="1">
                          <a:solidFill>
                            <a:schemeClr val="tx1"/>
                          </a:solidFill>
                          <a:effectLst/>
                          <a:latin typeface="Times New Roman" panose="02020603050405020304" pitchFamily="18" charset="0"/>
                          <a:cs typeface="Times New Roman" panose="02020603050405020304" pitchFamily="18" charset="0"/>
                          <a:sym typeface="Arial"/>
                        </a:rPr>
                        <a:t>Nichele</a:t>
                      </a:r>
                      <a:endParaRPr lang="en-US"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p>
                      <a:pPr marL="0" marR="0" lvl="0" indent="0" algn="just" rtl="0">
                        <a:spcBef>
                          <a:spcPts val="0"/>
                        </a:spcBef>
                        <a:spcAft>
                          <a:spcPts val="0"/>
                        </a:spcAft>
                        <a:buNone/>
                      </a:pP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lvl="0" indent="-285750">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Different types of machine learning classifiers for emotion recognition are reviewed.</a:t>
                      </a:r>
                      <a:endParaRPr lang="en-IN" sz="14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lvl="0" indent="-285750">
                        <a:lnSpc>
                          <a:spcPct val="150000"/>
                        </a:lnSpc>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Several major EEG feature extraction methods and EEG feature reduction methods are introduced.</a:t>
                      </a:r>
                      <a:endParaRPr lang="en-IN" sz="14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 </a:t>
                      </a:r>
                      <a:endParaRPr lang="en-IN" sz="14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lvl="0" indent="-285750">
                        <a:buFont typeface="Wingdings" panose="05000000000000000000" pitchFamily="2" charset="2"/>
                        <a:buChar char="v"/>
                      </a:pP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Several open problems and future research directions in the area of emotion recognition are not identified fully.</a:t>
                      </a:r>
                      <a:endParaRPr lang="en-IN" sz="14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0" lvl="0" indent="0">
                        <a:buFont typeface="Wingdings" panose="05000000000000000000" pitchFamily="2" charset="2"/>
                        <a:buNone/>
                      </a:pP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Emotion recognition,</a:t>
                      </a:r>
                    </a:p>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Affective computing,</a:t>
                      </a:r>
                    </a:p>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Physiological signals,</a:t>
                      </a:r>
                    </a:p>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Feature dimensionality reduction,</a:t>
                      </a:r>
                    </a:p>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Data fusion,</a:t>
                      </a:r>
                    </a:p>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Machine learning,</a:t>
                      </a:r>
                    </a:p>
                    <a:p>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Deep learning.</a:t>
                      </a:r>
                    </a:p>
                    <a:p>
                      <a:pPr marL="0" marR="0" lvl="0" indent="0" algn="just" rtl="0">
                        <a:spcBef>
                          <a:spcPts val="0"/>
                        </a:spcBef>
                        <a:spcAft>
                          <a:spcPts val="0"/>
                        </a:spcAft>
                        <a:buNone/>
                      </a:pPr>
                      <a:endParaRPr sz="1400"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6"/>
        <p:cNvGrpSpPr/>
        <p:nvPr/>
      </p:nvGrpSpPr>
      <p:grpSpPr>
        <a:xfrm>
          <a:off x="0" y="0"/>
          <a:ext cx="0" cy="0"/>
          <a:chOff x="0" y="0"/>
          <a:chExt cx="0" cy="0"/>
        </a:xfrm>
      </p:grpSpPr>
      <p:graphicFrame>
        <p:nvGraphicFramePr>
          <p:cNvPr id="127" name="Google Shape;127;p5"/>
          <p:cNvGraphicFramePr/>
          <p:nvPr>
            <p:extLst>
              <p:ext uri="{D42A27DB-BD31-4B8C-83A1-F6EECF244321}">
                <p14:modId xmlns:p14="http://schemas.microsoft.com/office/powerpoint/2010/main" val="2508196915"/>
              </p:ext>
            </p:extLst>
          </p:nvPr>
        </p:nvGraphicFramePr>
        <p:xfrm>
          <a:off x="286362" y="598850"/>
          <a:ext cx="11531650" cy="5821615"/>
        </p:xfrm>
        <a:graphic>
          <a:graphicData uri="http://schemas.openxmlformats.org/drawingml/2006/table">
            <a:tbl>
              <a:tblPr firstRow="1" firstCol="1" bandRow="1">
                <a:tableStyleId>{073A0DAA-6AF3-43AB-8588-CEC1D06C72B9}</a:tableStyleId>
              </a:tblPr>
              <a:tblGrid>
                <a:gridCol w="538500">
                  <a:extLst>
                    <a:ext uri="{9D8B030D-6E8A-4147-A177-3AD203B41FA5}">
                      <a16:colId xmlns:a16="http://schemas.microsoft.com/office/drawing/2014/main" val="20000"/>
                    </a:ext>
                  </a:extLst>
                </a:gridCol>
                <a:gridCol w="844800">
                  <a:extLst>
                    <a:ext uri="{9D8B030D-6E8A-4147-A177-3AD203B41FA5}">
                      <a16:colId xmlns:a16="http://schemas.microsoft.com/office/drawing/2014/main" val="20001"/>
                    </a:ext>
                  </a:extLst>
                </a:gridCol>
                <a:gridCol w="1426600">
                  <a:extLst>
                    <a:ext uri="{9D8B030D-6E8A-4147-A177-3AD203B41FA5}">
                      <a16:colId xmlns:a16="http://schemas.microsoft.com/office/drawing/2014/main" val="20002"/>
                    </a:ext>
                  </a:extLst>
                </a:gridCol>
                <a:gridCol w="1633054">
                  <a:extLst>
                    <a:ext uri="{9D8B030D-6E8A-4147-A177-3AD203B41FA5}">
                      <a16:colId xmlns:a16="http://schemas.microsoft.com/office/drawing/2014/main" val="20003"/>
                    </a:ext>
                  </a:extLst>
                </a:gridCol>
                <a:gridCol w="2841523">
                  <a:extLst>
                    <a:ext uri="{9D8B030D-6E8A-4147-A177-3AD203B41FA5}">
                      <a16:colId xmlns:a16="http://schemas.microsoft.com/office/drawing/2014/main" val="20004"/>
                    </a:ext>
                  </a:extLst>
                </a:gridCol>
                <a:gridCol w="2251587">
                  <a:extLst>
                    <a:ext uri="{9D8B030D-6E8A-4147-A177-3AD203B41FA5}">
                      <a16:colId xmlns:a16="http://schemas.microsoft.com/office/drawing/2014/main" val="20005"/>
                    </a:ext>
                  </a:extLst>
                </a:gridCol>
                <a:gridCol w="1995586">
                  <a:extLst>
                    <a:ext uri="{9D8B030D-6E8A-4147-A177-3AD203B41FA5}">
                      <a16:colId xmlns:a16="http://schemas.microsoft.com/office/drawing/2014/main" val="20006"/>
                    </a:ext>
                  </a:extLst>
                </a:gridCol>
              </a:tblGrid>
              <a:tr h="717492">
                <a:tc>
                  <a:txBody>
                    <a:bodyPr/>
                    <a:lstStyle/>
                    <a:p>
                      <a:pPr marL="0" marR="0" lvl="0" indent="0" algn="ctr" rtl="0">
                        <a:spcBef>
                          <a:spcPts val="0"/>
                        </a:spcBef>
                        <a:spcAft>
                          <a:spcPts val="0"/>
                        </a:spcAft>
                        <a:buNone/>
                      </a:pPr>
                      <a:r>
                        <a:rPr lang="en-US" sz="1400" b="1" u="none" strike="noStrike" cap="none" dirty="0">
                          <a:solidFill>
                            <a:schemeClr val="lt1"/>
                          </a:solidFill>
                          <a:latin typeface="Times New Roman" panose="02020603050405020304" pitchFamily="18" charset="0"/>
                          <a:cs typeface="Times New Roman" panose="02020603050405020304" pitchFamily="18" charset="0"/>
                        </a:rPr>
                        <a:t>S.</a:t>
                      </a:r>
                      <a:endParaRPr b="1"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1400" b="1" u="none" strike="noStrike" cap="none" dirty="0">
                          <a:solidFill>
                            <a:schemeClr val="lt1"/>
                          </a:solidFill>
                          <a:latin typeface="Times New Roman" panose="02020603050405020304" pitchFamily="18" charset="0"/>
                          <a:cs typeface="Times New Roman" panose="02020603050405020304" pitchFamily="18" charset="0"/>
                        </a:rPr>
                        <a:t>NO.</a:t>
                      </a:r>
                      <a:endParaRPr sz="1400" b="1"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YEAR</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TITLE</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AUTHOR</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MERITS</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DEMERITS</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ctr"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rPr>
                        <a:t>KEYPOINTS</a:t>
                      </a:r>
                      <a:endParaRPr sz="1400" b="1"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extLst>
                  <a:ext uri="{0D108BD9-81ED-4DB2-BD59-A6C34878D82A}">
                    <a16:rowId xmlns:a16="http://schemas.microsoft.com/office/drawing/2014/main" val="10000"/>
                  </a:ext>
                </a:extLst>
              </a:tr>
              <a:tr h="2643809">
                <a:tc>
                  <a:txBody>
                    <a:bodyPr/>
                    <a:lstStyle/>
                    <a:p>
                      <a:pPr marL="0" marR="0" lvl="0" indent="0" algn="just" rtl="0">
                        <a:spcBef>
                          <a:spcPts val="0"/>
                        </a:spcBef>
                        <a:spcAft>
                          <a:spcPts val="0"/>
                        </a:spcAft>
                        <a:buNone/>
                      </a:pPr>
                      <a:r>
                        <a:rPr lang="en-US" sz="1400" b="1" u="none" strike="noStrike" cap="none">
                          <a:solidFill>
                            <a:schemeClr val="lt1"/>
                          </a:solidFill>
                          <a:latin typeface="Times New Roman" panose="02020603050405020304" pitchFamily="18" charset="0"/>
                          <a:cs typeface="Times New Roman" panose="02020603050405020304" pitchFamily="18" charset="0"/>
                          <a:sym typeface="Calibri"/>
                        </a:rPr>
                        <a:t>3</a:t>
                      </a:r>
                      <a:endParaRPr b="1">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spcBef>
                          <a:spcPts val="0"/>
                        </a:spcBef>
                        <a:spcAft>
                          <a:spcPts val="0"/>
                        </a:spcAft>
                        <a:buNone/>
                      </a:pPr>
                      <a:r>
                        <a:rPr lang="en-US" sz="1400" b="1" u="none" strike="noStrike" cap="none" dirty="0">
                          <a:solidFill>
                            <a:schemeClr val="tx1"/>
                          </a:solidFill>
                          <a:latin typeface="Times New Roman" panose="02020603050405020304" pitchFamily="18" charset="0"/>
                          <a:cs typeface="Times New Roman" panose="02020603050405020304" pitchFamily="18" charset="0"/>
                          <a:sym typeface="Calibri"/>
                        </a:rPr>
                        <a:t>2020</a:t>
                      </a:r>
                      <a:endParaRPr sz="1400" b="1"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vi-V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Speech emotion recognition with deep convolutional neural networks, Biomedical Signal Processing and Control</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vi-V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Dias Issa, M. Fatih Demirci, Adnan Yazici</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lvl="0" indent="-285750">
                        <a:buFont typeface="Wingdings" panose="05000000000000000000" pitchFamily="2" charset="2"/>
                        <a:buChar char="v"/>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Its Sound files are represented effectively by combining various features.</a:t>
                      </a:r>
                      <a:endPar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pPr marL="285750" lvl="0" indent="-285750">
                        <a:buFont typeface="Wingdings" panose="05000000000000000000" pitchFamily="2" charset="2"/>
                        <a:buChar char="v"/>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Its framework sets the new SOTA on two datasets for speech emotion recognition.</a:t>
                      </a:r>
                      <a:endPar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pPr marL="285750" lvl="0" indent="-285750">
                        <a:buFont typeface="Wingdings" panose="05000000000000000000" pitchFamily="2" charset="2"/>
                        <a:buChar char="v"/>
                      </a:pPr>
                      <a:r>
                        <a:rPr lang="en-US"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 advantage of the framework are its simplicity, applicability and generality.</a:t>
                      </a:r>
                      <a:endPar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endParaRPr>
                    </a:p>
                    <a:p>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 </a:t>
                      </a:r>
                      <a:endParaRPr lang="en-IN" sz="14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marR="0" lvl="0" indent="-196850" algn="just" rtl="0">
                        <a:spcBef>
                          <a:spcPts val="0"/>
                        </a:spcBef>
                        <a:spcAft>
                          <a:spcPts val="0"/>
                        </a:spcAft>
                        <a:buClr>
                          <a:schemeClr val="dk1"/>
                        </a:buClr>
                        <a:buSzPts val="1400"/>
                        <a:buFont typeface="Noto Sans Symbols"/>
                        <a:buNone/>
                      </a:pP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342900" marR="0" lvl="0" indent="-342900" algn="just" defTabSz="914400" rtl="0" eaLnBrk="1" fontAlgn="auto" latinLnBrk="0" hangingPunct="1">
                        <a:lnSpc>
                          <a:spcPct val="100000"/>
                        </a:lnSpc>
                        <a:spcBef>
                          <a:spcPts val="0"/>
                        </a:spcBef>
                        <a:spcAft>
                          <a:spcPts val="0"/>
                        </a:spcAft>
                        <a:buClr>
                          <a:schemeClr val="tx1"/>
                        </a:buClr>
                        <a:buSzPts val="1400"/>
                        <a:buFont typeface="Wingdings" panose="05000000000000000000" pitchFamily="2" charset="2"/>
                        <a:buChar char="v"/>
                        <a:tabLst/>
                        <a:defRPr/>
                      </a:pPr>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These frameworks contain low storage.</a:t>
                      </a:r>
                    </a:p>
                    <a:p>
                      <a:pPr marL="0" marR="0" lvl="0" indent="0" algn="just" rtl="0">
                        <a:spcBef>
                          <a:spcPts val="0"/>
                        </a:spcBef>
                        <a:spcAft>
                          <a:spcPts val="0"/>
                        </a:spcAft>
                        <a:buClr>
                          <a:schemeClr val="lt1"/>
                        </a:buClr>
                        <a:buSzPts val="1400"/>
                        <a:buFont typeface="Noto Sans Symbols"/>
                        <a:buNone/>
                      </a:pPr>
                      <a:endParaRPr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algn="l"/>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Speech emotion recognition,</a:t>
                      </a:r>
                    </a:p>
                    <a:p>
                      <a:pPr algn="l"/>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Deep learning,</a:t>
                      </a:r>
                    </a:p>
                    <a:p>
                      <a:pPr algn="l"/>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Signal processing.</a:t>
                      </a:r>
                    </a:p>
                    <a:p>
                      <a:pPr marL="0" marR="0" lvl="0" indent="0" algn="just" rtl="0">
                        <a:spcBef>
                          <a:spcPts val="0"/>
                        </a:spcBef>
                        <a:spcAft>
                          <a:spcPts val="0"/>
                        </a:spcAft>
                        <a:buNone/>
                      </a:pPr>
                      <a:endParaRPr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1"/>
                  </a:ext>
                </a:extLst>
              </a:tr>
              <a:tr h="2460314">
                <a:tc>
                  <a:txBody>
                    <a:bodyPr/>
                    <a:lstStyle/>
                    <a:p>
                      <a:pPr marL="0" marR="0" lvl="0" indent="0" algn="just" rtl="0">
                        <a:spcBef>
                          <a:spcPts val="0"/>
                        </a:spcBef>
                        <a:spcAft>
                          <a:spcPts val="0"/>
                        </a:spcAft>
                        <a:buNone/>
                      </a:pPr>
                      <a:r>
                        <a:rPr lang="en-US" sz="1400" b="1" dirty="0">
                          <a:solidFill>
                            <a:schemeClr val="lt1"/>
                          </a:solidFill>
                          <a:latin typeface="Times New Roman" panose="02020603050405020304" pitchFamily="18" charset="0"/>
                          <a:cs typeface="Times New Roman" panose="02020603050405020304" pitchFamily="18" charset="0"/>
                          <a:sym typeface="Calibri"/>
                        </a:rPr>
                        <a:t>4</a:t>
                      </a:r>
                      <a:endParaRPr b="1"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spcBef>
                          <a:spcPts val="0"/>
                        </a:spcBef>
                        <a:spcAft>
                          <a:spcPts val="0"/>
                        </a:spcAft>
                        <a:buNone/>
                      </a:pPr>
                      <a:r>
                        <a:rPr lang="en-US" sz="1400" b="1" u="none" dirty="0">
                          <a:solidFill>
                            <a:schemeClr val="tx1"/>
                          </a:solidFill>
                          <a:latin typeface="Times New Roman" panose="02020603050405020304" pitchFamily="18" charset="0"/>
                          <a:cs typeface="Times New Roman" panose="02020603050405020304" pitchFamily="18" charset="0"/>
                          <a:sym typeface="Calibri"/>
                        </a:rPr>
                        <a:t>2021</a:t>
                      </a:r>
                      <a:endParaRPr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just" rtl="0">
                        <a:spcBef>
                          <a:spcPts val="0"/>
                        </a:spcBef>
                        <a:spcAft>
                          <a:spcPts val="0"/>
                        </a:spcAft>
                        <a:buNone/>
                      </a:pP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Speech Emotion Recognition using Machine Learning Algorithms</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l" rtl="0">
                        <a:spcBef>
                          <a:spcPts val="0"/>
                        </a:spcBef>
                        <a:spcAft>
                          <a:spcPts val="0"/>
                        </a:spcAft>
                        <a:buNone/>
                      </a:pP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T.Sai Samhith, G.Nishika, M.Prayuktha, M.Bharat Chandra, Dr.Sunil</a:t>
                      </a: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 </a:t>
                      </a: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Bhutada, G.Prasadu</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lvl="0" indent="-285750">
                        <a:buFont typeface="Wingdings" panose="05000000000000000000" pitchFamily="2" charset="2"/>
                        <a:buChar char="v"/>
                      </a:pP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Labeled</a:t>
                      </a: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 speech samples were buffered into short-time blocks.</a:t>
                      </a:r>
                      <a:endParaRPr lang="en-IN" sz="1400" b="1" u="none" strike="noStrike" cap="none" dirty="0">
                        <a:solidFill>
                          <a:schemeClr val="tx1"/>
                        </a:solidFill>
                        <a:effectLst/>
                        <a:latin typeface="Times New Roman" panose="02020603050405020304" pitchFamily="18" charset="0"/>
                        <a:cs typeface="Times New Roman" panose="02020603050405020304" pitchFamily="18" charset="0"/>
                        <a:sym typeface="Arial"/>
                      </a:endParaRPr>
                    </a:p>
                    <a:p>
                      <a:pPr marL="285750" indent="-285750">
                        <a:buFont typeface="Wingdings" panose="05000000000000000000" pitchFamily="2" charset="2"/>
                        <a:buChar char="v"/>
                      </a:pP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The </a:t>
                      </a: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Toronto</a:t>
                      </a: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 Emotional Speech Set  (TESS) dataset that they considered is fine-tuned</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285750" marR="0" lvl="0" indent="-285750" algn="just" rtl="0">
                        <a:lnSpc>
                          <a:spcPct val="100000"/>
                        </a:lnSpc>
                        <a:spcBef>
                          <a:spcPts val="0"/>
                        </a:spcBef>
                        <a:spcAft>
                          <a:spcPts val="0"/>
                        </a:spcAft>
                        <a:buClr>
                          <a:schemeClr val="tx1"/>
                        </a:buClr>
                        <a:buSzPts val="1400"/>
                        <a:buFont typeface="Wingdings" panose="05000000000000000000" pitchFamily="2" charset="2"/>
                        <a:buChar char="v"/>
                      </a:pPr>
                      <a:r>
                        <a:rPr lang="vi-VN"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They confined the quality of the feature selection affects the emotion recognition rate</a:t>
                      </a:r>
                      <a:r>
                        <a:rPr lang="en-US" sz="1400" b="1" u="none" strike="noStrike" cap="none" dirty="0">
                          <a:solidFill>
                            <a:schemeClr val="tx1"/>
                          </a:solidFill>
                          <a:effectLst/>
                          <a:latin typeface="Times New Roman" panose="02020603050405020304" pitchFamily="18" charset="0"/>
                          <a:cs typeface="Times New Roman" panose="02020603050405020304" pitchFamily="18" charset="0"/>
                          <a:sym typeface="Arial"/>
                        </a:rPr>
                        <a:t>.</a:t>
                      </a:r>
                      <a:endParaRPr sz="1400" b="1" u="none" dirty="0">
                        <a:solidFill>
                          <a:schemeClr val="tx1"/>
                        </a:solidFill>
                        <a:latin typeface="Times New Roman" panose="02020603050405020304" pitchFamily="18" charset="0"/>
                        <a:ea typeface="Calibri"/>
                        <a:cs typeface="Times New Roman" panose="02020603050405020304" pitchFamily="18" charset="0"/>
                        <a:sym typeface="Calibri"/>
                      </a:endParaRPr>
                    </a:p>
                  </a:txBody>
                  <a:tcPr marL="91450" marR="91450" marT="45725" marB="45725"/>
                </a:tc>
                <a:tc>
                  <a:txBody>
                    <a:bodyPr/>
                    <a:lstStyle/>
                    <a:p>
                      <a:pPr marL="0" marR="0" lvl="0" indent="0" algn="just" rtl="0">
                        <a:spcBef>
                          <a:spcPts val="0"/>
                        </a:spcBef>
                        <a:spcAft>
                          <a:spcPts val="0"/>
                        </a:spcAft>
                        <a:buNone/>
                      </a:pPr>
                      <a:r>
                        <a:rPr lang="en-IN" b="1" dirty="0">
                          <a:latin typeface="Times New Roman" panose="02020603050405020304" pitchFamily="18" charset="0"/>
                          <a:cs typeface="Times New Roman" panose="02020603050405020304" pitchFamily="18" charset="0"/>
                        </a:rPr>
                        <a:t>Speech, Emotion Recognition, Mel Spectrogram, MFCC, Multi-Layer Perceptron Classifier, Random Forest Classifier, Decision Tree Classifier, Light Gradient Boosting Classifier, Extra Trees Classifier.</a:t>
                      </a:r>
                      <a:endParaRPr b="1" dirty="0">
                        <a:solidFill>
                          <a:schemeClr val="tx1"/>
                        </a:solidFill>
                        <a:latin typeface="Times New Roman" panose="02020603050405020304" pitchFamily="18" charset="0"/>
                        <a:cs typeface="Times New Roman" panose="02020603050405020304" pitchFamily="18" charset="0"/>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31"/>
        <p:cNvGrpSpPr/>
        <p:nvPr/>
      </p:nvGrpSpPr>
      <p:grpSpPr>
        <a:xfrm>
          <a:off x="0" y="0"/>
          <a:ext cx="0" cy="0"/>
          <a:chOff x="0" y="0"/>
          <a:chExt cx="0" cy="0"/>
        </a:xfrm>
      </p:grpSpPr>
      <p:sp>
        <p:nvSpPr>
          <p:cNvPr id="132" name="Google Shape;132;p6"/>
          <p:cNvSpPr txBox="1"/>
          <p:nvPr/>
        </p:nvSpPr>
        <p:spPr>
          <a:xfrm>
            <a:off x="556476" y="1676672"/>
            <a:ext cx="11297921" cy="4842311"/>
          </a:xfrm>
          <a:prstGeom prst="rect">
            <a:avLst/>
          </a:prstGeom>
          <a:noFill/>
          <a:ln>
            <a:noFill/>
          </a:ln>
        </p:spPr>
        <p:txBody>
          <a:bodyPr spcFirstLastPara="1" wrap="square" lIns="91425" tIns="45700" rIns="91425" bIns="45700" anchor="t" anchorCtr="0">
            <a:spAutoFit/>
          </a:bodyPr>
          <a:lstStyle/>
          <a:p>
            <a:pPr algn="just"/>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INTRODUCTION:</a:t>
            </a:r>
            <a:endParaRPr sz="1800" dirty="0">
              <a:latin typeface="Times New Roman" panose="02020603050405020304" pitchFamily="18" charset="0"/>
              <a:cs typeface="Times New Roman" panose="02020603050405020304" pitchFamily="18" charset="0"/>
            </a:endParaRPr>
          </a:p>
          <a:p>
            <a:pPr algn="just"/>
            <a:endParaRPr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marL="342900" indent="-342900" algn="just">
              <a:buClr>
                <a:schemeClr val="lt1"/>
              </a:buClr>
              <a:buSzPts val="17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Emotion recognition can play an important role in various fields such as healthcare (mood profiles) education (tutoring) and security and defense (surveillance). However, it is important that SER models generalize well across different conditions and settings showing robust performance. SER is the task of recognizing the emotional aspects of speech irrespective of the semantic contents. </a:t>
            </a:r>
          </a:p>
          <a:p>
            <a:pPr marL="342900" indent="-342900" algn="just">
              <a:buClr>
                <a:schemeClr val="lt1"/>
              </a:buClr>
              <a:buSzPts val="1700"/>
              <a:buFont typeface="Noto Sans Symbols"/>
              <a:buChar char="❖"/>
            </a:pPr>
            <a:endParaRPr lang="en-US"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L="342900" indent="-342900" algn="just">
              <a:buClr>
                <a:schemeClr val="lt1"/>
              </a:buClr>
              <a:buSzPts val="17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Machines need to understand emotions conveyed by speech. Adding emotions to machines has been recognized as a critical factor in making machines appear and act in a human-like manner. Only with this capability, an entirely meaningful dialogue based on mutual human-machine trust and understanding can be achieved.</a:t>
            </a:r>
          </a:p>
          <a:p>
            <a:pPr marL="342900" indent="-342900" algn="just">
              <a:buClr>
                <a:schemeClr val="lt1"/>
              </a:buClr>
              <a:buSzPts val="17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Conventionally, emotion recognition systems are trained with supervised learning solutions.</a:t>
            </a: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indent="-285750" algn="just">
              <a:spcBef>
                <a:spcPts val="1000"/>
              </a:spcBef>
              <a:buClr>
                <a:schemeClr val="lt1"/>
              </a:buClr>
              <a:buSzPts val="17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An alternative approach to increase the generalization of the models is by building robust models. An effective approach to achieve this goal is with the Support Vector Machine Learning algorithm. These auxiliary tasks correspond to the reconstruction of feature representations at various layers in a SVM model</a:t>
            </a:r>
            <a:r>
              <a:rPr lang="en-US" sz="1800" dirty="0">
                <a:solidFill>
                  <a:schemeClr val="lt1"/>
                </a:solidFill>
                <a:latin typeface="Times New Roman" panose="02020603050405020304" pitchFamily="18" charset="0"/>
                <a:ea typeface="Gill Sans"/>
                <a:cs typeface="Times New Roman" panose="02020603050405020304" pitchFamily="18" charset="0"/>
                <a:sym typeface="Gill Sans"/>
              </a:rPr>
              <a:t>. Recognizing of emotional conditions in speech signals are so challengeable area for several reason. </a:t>
            </a:r>
          </a:p>
          <a:p>
            <a:pPr marL="285750" indent="-285750" algn="just">
              <a:spcBef>
                <a:spcPts val="1000"/>
              </a:spcBef>
              <a:buClr>
                <a:schemeClr val="lt1"/>
              </a:buClr>
              <a:buSzPts val="17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Gill Sans"/>
              </a:rPr>
              <a:t>This aim to create efficient, real-time methods of detecting the emotions of human-machine communication users.</a:t>
            </a: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133" name="Google Shape;133;p6"/>
          <p:cNvPicPr preferRelativeResize="0"/>
          <p:nvPr/>
        </p:nvPicPr>
        <p:blipFill rotWithShape="1">
          <a:blip r:embed="rId3">
            <a:alphaModFix/>
          </a:blip>
          <a:srcRect/>
          <a:stretch/>
        </p:blipFill>
        <p:spPr>
          <a:xfrm>
            <a:off x="7609116" y="233385"/>
            <a:ext cx="4026411" cy="17587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37"/>
        <p:cNvGrpSpPr/>
        <p:nvPr/>
      </p:nvGrpSpPr>
      <p:grpSpPr>
        <a:xfrm>
          <a:off x="0" y="0"/>
          <a:ext cx="0" cy="0"/>
          <a:chOff x="0" y="0"/>
          <a:chExt cx="0" cy="0"/>
        </a:xfrm>
      </p:grpSpPr>
      <p:sp>
        <p:nvSpPr>
          <p:cNvPr id="138" name="Google Shape;138;p7"/>
          <p:cNvSpPr txBox="1"/>
          <p:nvPr/>
        </p:nvSpPr>
        <p:spPr>
          <a:xfrm>
            <a:off x="891680" y="1739609"/>
            <a:ext cx="10408640" cy="4164177"/>
          </a:xfrm>
          <a:prstGeom prst="rect">
            <a:avLst/>
          </a:prstGeom>
          <a:noFill/>
          <a:ln>
            <a:noFill/>
          </a:ln>
        </p:spPr>
        <p:txBody>
          <a:bodyPr spcFirstLastPara="1" wrap="square" lIns="91425" tIns="45700" rIns="91425" bIns="45700" anchor="t" anchorCtr="0">
            <a:spAutoFit/>
          </a:bodyPr>
          <a:lstStyle/>
          <a:p>
            <a:pPr algn="just">
              <a:lnSpc>
                <a:spcPct val="90000"/>
              </a:lnSpc>
            </a:pPr>
            <a:endParaRPr lang="en-US"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algn="just">
              <a:lnSpc>
                <a:spcPct val="90000"/>
              </a:lnSpc>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OBJECTIVE:</a:t>
            </a:r>
            <a:endParaRPr sz="1800" dirty="0">
              <a:latin typeface="Times New Roman" panose="02020603050405020304" pitchFamily="18" charset="0"/>
              <a:cs typeface="Times New Roman" panose="02020603050405020304" pitchFamily="18" charset="0"/>
            </a:endParaRPr>
          </a:p>
          <a:p>
            <a:pPr algn="just">
              <a:lnSpc>
                <a:spcPct val="90000"/>
              </a:lnSpc>
            </a:pPr>
            <a:endParaRPr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algn="just">
              <a:lnSpc>
                <a:spcPct val="150000"/>
              </a:lnSpc>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The main objective of this paper is to detect speech emotion correctly by using Support vector machine learning algorithm techniques. The objective of Speech emotion recognition using Machine Learning is to acknowledge who is talking, speaker check, where the target is to verify a speaker’s asserted character by identifying their speech signal, and word spotting, which incorporates observing a speech for the event of determined words. Speech emotion recognition is usually beneficial for applications, which require human-computer interaction like speech synthesis, customer service, education, forensics, and medical analysis. Recognizing emotional conditions in speech signals are so much challengeable area for many several reasons. Our motto is to detect the emotions of the speaker through their speech.</a:t>
            </a: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4C75144B-35B3-1C47-5276-0A8C92A80711}"/>
              </a:ext>
            </a:extLst>
          </p:cNvPr>
          <p:cNvPicPr>
            <a:picLocks noChangeAspect="1"/>
          </p:cNvPicPr>
          <p:nvPr/>
        </p:nvPicPr>
        <p:blipFill>
          <a:blip r:embed="rId3"/>
          <a:stretch>
            <a:fillRect/>
          </a:stretch>
        </p:blipFill>
        <p:spPr>
          <a:xfrm>
            <a:off x="4702631" y="164525"/>
            <a:ext cx="5313177" cy="22979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tile tx="0" ty="0" sx="100000" sy="100000" flip="none" algn="tl"/>
        </a:blipFill>
        <a:effectLst/>
      </p:bgPr>
    </p:bg>
    <p:spTree>
      <p:nvGrpSpPr>
        <p:cNvPr id="1" name="Shape 143"/>
        <p:cNvGrpSpPr/>
        <p:nvPr/>
      </p:nvGrpSpPr>
      <p:grpSpPr>
        <a:xfrm>
          <a:off x="0" y="0"/>
          <a:ext cx="0" cy="0"/>
          <a:chOff x="0" y="0"/>
          <a:chExt cx="0" cy="0"/>
        </a:xfrm>
      </p:grpSpPr>
      <p:sp>
        <p:nvSpPr>
          <p:cNvPr id="144" name="Google Shape;144;p8"/>
          <p:cNvSpPr txBox="1"/>
          <p:nvPr/>
        </p:nvSpPr>
        <p:spPr>
          <a:xfrm>
            <a:off x="868515" y="959115"/>
            <a:ext cx="10615915" cy="4939773"/>
          </a:xfrm>
          <a:prstGeom prst="rect">
            <a:avLst/>
          </a:prstGeom>
          <a:noFill/>
          <a:ln>
            <a:noFill/>
          </a:ln>
        </p:spPr>
        <p:txBody>
          <a:bodyPr spcFirstLastPara="1" wrap="square" lIns="91425" tIns="45700" rIns="91425" bIns="45700" anchor="t" anchorCtr="0">
            <a:spAutoFit/>
          </a:bodyPr>
          <a:lstStyle/>
          <a:p>
            <a:pPr>
              <a:lnSpc>
                <a:spcPct val="150000"/>
              </a:lnSpc>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EXISTING SYSTEM:</a:t>
            </a:r>
            <a:endParaRPr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indent="-285750" algn="just">
              <a:lnSpc>
                <a:spcPct val="150000"/>
              </a:lnSpc>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The existing system uses robust speech recognition. The matter is that it's having high latency and low accuracy. It's also time-consuming. The speech depends upon the surrounding environment, length of speech used, and quiet emotions each individual has. </a:t>
            </a:r>
            <a:endParaRPr sz="1800" dirty="0">
              <a:latin typeface="Times New Roman" panose="02020603050405020304" pitchFamily="18" charset="0"/>
              <a:cs typeface="Times New Roman" panose="02020603050405020304" pitchFamily="18" charset="0"/>
            </a:endParaRPr>
          </a:p>
          <a:p>
            <a:pPr marL="285750" indent="-285750">
              <a:lnSpc>
                <a:spcPct val="150000"/>
              </a:lnSpc>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The system is split into two stages, </a:t>
            </a:r>
            <a:endParaRPr sz="1800" dirty="0">
              <a:latin typeface="Times New Roman" panose="02020603050405020304" pitchFamily="18" charset="0"/>
              <a:cs typeface="Times New Roman" panose="02020603050405020304" pitchFamily="18" charset="0"/>
            </a:endParaRPr>
          </a:p>
          <a:p>
            <a:pPr marL="1257300" lvl="2" indent="-342900">
              <a:lnSpc>
                <a:spcPct val="150000"/>
              </a:lnSpc>
              <a:buClr>
                <a:schemeClr val="lt1"/>
              </a:buClr>
              <a:buSzPts val="1800"/>
              <a:buFont typeface="Gill Sans"/>
              <a:buAutoNum type="arabicPeriod"/>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The primary stage may be a training stage where the system first trains for various voices or emotions. </a:t>
            </a:r>
            <a:endParaRPr sz="1800" dirty="0">
              <a:latin typeface="Times New Roman" panose="02020603050405020304" pitchFamily="18" charset="0"/>
              <a:cs typeface="Times New Roman" panose="02020603050405020304" pitchFamily="18" charset="0"/>
            </a:endParaRPr>
          </a:p>
          <a:p>
            <a:pPr marL="1257300" lvl="2" indent="-342900">
              <a:lnSpc>
                <a:spcPct val="150000"/>
              </a:lnSpc>
              <a:buClr>
                <a:schemeClr val="lt1"/>
              </a:buClr>
              <a:buSzPts val="1800"/>
              <a:buFont typeface="Gill Sans"/>
              <a:buAutoNum type="arabicPeriod"/>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The second stage is to acknowledge the pattern by using the characteristics derived from the primary task. </a:t>
            </a:r>
            <a:endParaRPr sz="1800" dirty="0">
              <a:latin typeface="Times New Roman" panose="02020603050405020304" pitchFamily="18" charset="0"/>
              <a:cs typeface="Times New Roman" panose="02020603050405020304" pitchFamily="18" charset="0"/>
            </a:endParaRPr>
          </a:p>
          <a:p>
            <a:pPr marL="285750" indent="-285750">
              <a:lnSpc>
                <a:spcPct val="150000"/>
              </a:lnSpc>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Principal Component Analysis</a:t>
            </a:r>
            <a:endParaRPr sz="1800" dirty="0">
              <a:latin typeface="Times New Roman" panose="02020603050405020304" pitchFamily="18" charset="0"/>
              <a:cs typeface="Times New Roman" panose="02020603050405020304" pitchFamily="18" charset="0"/>
            </a:endParaRPr>
          </a:p>
          <a:p>
            <a:pPr marL="285750" indent="-285750">
              <a:lnSpc>
                <a:spcPct val="150000"/>
              </a:lnSpc>
              <a:buClr>
                <a:schemeClr val="lt1"/>
              </a:buClr>
              <a:buSzPts val="1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 Geometric methods.</a:t>
            </a:r>
            <a:endParaRPr sz="1800" dirty="0">
              <a:latin typeface="Times New Roman" panose="02020603050405020304" pitchFamily="18" charset="0"/>
              <a:cs typeface="Times New Roman" panose="02020603050405020304" pitchFamily="18" charset="0"/>
            </a:endParaRPr>
          </a:p>
          <a:p>
            <a:pPr marL="285750" indent="-171450">
              <a:buClr>
                <a:schemeClr val="dk1"/>
              </a:buClr>
              <a:buSzPts val="1800"/>
            </a:pPr>
            <a:endParaRPr sz="1800" dirty="0">
              <a:solidFill>
                <a:schemeClr val="lt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tile tx="12700" ty="-1549400" sx="88000" sy="100000" flip="none" algn="tl"/>
        </a:blipFill>
        <a:effectLst/>
      </p:bgPr>
    </p:bg>
    <p:spTree>
      <p:nvGrpSpPr>
        <p:cNvPr id="1" name="Shape 148"/>
        <p:cNvGrpSpPr/>
        <p:nvPr/>
      </p:nvGrpSpPr>
      <p:grpSpPr>
        <a:xfrm>
          <a:off x="0" y="0"/>
          <a:ext cx="0" cy="0"/>
          <a:chOff x="0" y="0"/>
          <a:chExt cx="0" cy="0"/>
        </a:xfrm>
      </p:grpSpPr>
      <p:sp>
        <p:nvSpPr>
          <p:cNvPr id="149" name="Google Shape;149;p9"/>
          <p:cNvSpPr txBox="1"/>
          <p:nvPr/>
        </p:nvSpPr>
        <p:spPr>
          <a:xfrm>
            <a:off x="1317523" y="1975385"/>
            <a:ext cx="9284887" cy="3596842"/>
          </a:xfrm>
          <a:prstGeom prst="rect">
            <a:avLst/>
          </a:prstGeom>
          <a:noFill/>
          <a:ln>
            <a:noFill/>
          </a:ln>
        </p:spPr>
        <p:txBody>
          <a:bodyPr spcFirstLastPara="1" wrap="square" lIns="91425" tIns="45700" rIns="91425" bIns="45700" anchor="t" anchorCtr="0">
            <a:spAutoFit/>
          </a:bodyPr>
          <a:lstStyle/>
          <a:p>
            <a:pPr marL="228600" indent="-228600">
              <a:lnSpc>
                <a:spcPct val="90000"/>
              </a:lnSpc>
              <a:buClr>
                <a:schemeClr val="dk1"/>
              </a:buClr>
              <a:buSzPts val="2800"/>
              <a:buFont typeface="Calibri"/>
              <a:buChar char="•"/>
            </a:pPr>
            <a:r>
              <a:rPr lang="en-US" sz="1800" b="1" u="sng" dirty="0">
                <a:solidFill>
                  <a:schemeClr val="lt1"/>
                </a:solidFill>
                <a:latin typeface="Times New Roman" panose="02020603050405020304" pitchFamily="18" charset="0"/>
                <a:ea typeface="Calibri"/>
                <a:cs typeface="Times New Roman" panose="02020603050405020304" pitchFamily="18" charset="0"/>
                <a:sym typeface="Calibri"/>
              </a:rPr>
              <a:t>DRAWBACKS:</a:t>
            </a:r>
            <a:endParaRPr lang="en-US" sz="1800" b="1" u="sng" dirty="0">
              <a:latin typeface="Times New Roman" panose="02020603050405020304" pitchFamily="18" charset="0"/>
              <a:ea typeface="Calibri"/>
              <a:cs typeface="Times New Roman" panose="02020603050405020304" pitchFamily="18" charset="0"/>
            </a:endParaRPr>
          </a:p>
          <a:p>
            <a:pPr marL="228600" indent="-228600">
              <a:lnSpc>
                <a:spcPct val="90000"/>
              </a:lnSpc>
              <a:buClr>
                <a:schemeClr val="dk1"/>
              </a:buClr>
              <a:buSzPts val="2800"/>
              <a:buFont typeface="Calibri"/>
              <a:buChar char="•"/>
            </a:pPr>
            <a:endParaRPr lang="en-US"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L="342900" indent="-342900" algn="just">
              <a:lnSpc>
                <a:spcPct val="90000"/>
              </a:lnSpc>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Standard benchmark datasets for SER have a limited number of sentences with emotional labels, often collected from a limited number of evaluators. This limitation severely affects the generalization of the systems.</a:t>
            </a:r>
          </a:p>
          <a:p>
            <a:pPr marL="342900" indent="-342900" algn="just">
              <a:lnSpc>
                <a:spcPct val="150000"/>
              </a:lnSpc>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Generally, labels for emotion recognition tasks are collected with perceptual evaluations from multiple evaluators. The raters annotate samples by listening or watching the stimulus. This evaluation procedure is cognitively intense and expensive.</a:t>
            </a:r>
          </a:p>
          <a:p>
            <a:pPr marL="342900" indent="-342900" algn="just">
              <a:lnSpc>
                <a:spcPct val="90000"/>
              </a:lnSpc>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Low discriminatory power and high computational load.</a:t>
            </a:r>
            <a:endParaRPr sz="1800" b="1" u="sng"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indent="-285750">
              <a:lnSpc>
                <a:spcPct val="90000"/>
              </a:lnSpc>
              <a:spcBef>
                <a:spcPts val="1000"/>
              </a:spcBef>
              <a:buClr>
                <a:schemeClr val="lt1"/>
              </a:buClr>
              <a:buSzPts val="2800"/>
              <a:buFont typeface="Noto Sans Symbols"/>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In geometric-based methods, the geometric features like the distance between speech signals.</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691</TotalTime>
  <Words>2992</Words>
  <Application>Microsoft Office PowerPoint</Application>
  <PresentationFormat>Widescreen</PresentationFormat>
  <Paragraphs>230</Paragraphs>
  <Slides>37</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Roboto</vt:lpstr>
      <vt:lpstr>Calibri</vt:lpstr>
      <vt:lpstr>Times New Roman</vt:lpstr>
      <vt:lpstr>Gill Sans</vt:lpstr>
      <vt:lpstr>Arial</vt:lpstr>
      <vt:lpstr>Noto Sans Symbols</vt:lpstr>
      <vt:lpstr>Wingdings</vt:lpstr>
      <vt:lpstr>Arial Black</vt:lpstr>
      <vt:lpstr>Gallery</vt:lpstr>
      <vt:lpstr>PowerPoint Presentation</vt:lpstr>
      <vt:lpstr>           BATCH NO.: 8  GUIDED 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Yamini M</dc:creator>
  <cp:lastModifiedBy>LAKSHMIPRIYA BM</cp:lastModifiedBy>
  <cp:revision>3</cp:revision>
  <dcterms:created xsi:type="dcterms:W3CDTF">2022-03-30T17:03:34Z</dcterms:created>
  <dcterms:modified xsi:type="dcterms:W3CDTF">2022-06-30T17:00:38Z</dcterms:modified>
</cp:coreProperties>
</file>